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3"/>
  </p:notesMasterIdLst>
  <p:sldIdLst>
    <p:sldId id="256" r:id="rId5"/>
    <p:sldId id="257" r:id="rId6"/>
    <p:sldId id="276" r:id="rId7"/>
    <p:sldId id="432" r:id="rId8"/>
    <p:sldId id="282" r:id="rId9"/>
    <p:sldId id="429" r:id="rId10"/>
    <p:sldId id="422" r:id="rId11"/>
    <p:sldId id="438" r:id="rId12"/>
    <p:sldId id="437" r:id="rId13"/>
    <p:sldId id="436" r:id="rId14"/>
    <p:sldId id="421" r:id="rId15"/>
    <p:sldId id="435" r:id="rId16"/>
    <p:sldId id="439" r:id="rId17"/>
    <p:sldId id="440" r:id="rId18"/>
    <p:sldId id="441" r:id="rId19"/>
    <p:sldId id="433" r:id="rId20"/>
    <p:sldId id="442" r:id="rId21"/>
    <p:sldId id="443" r:id="rId22"/>
    <p:sldId id="444" r:id="rId23"/>
    <p:sldId id="445" r:id="rId24"/>
    <p:sldId id="446" r:id="rId25"/>
    <p:sldId id="447" r:id="rId26"/>
    <p:sldId id="434" r:id="rId27"/>
    <p:sldId id="448" r:id="rId28"/>
    <p:sldId id="428" r:id="rId29"/>
    <p:sldId id="427" r:id="rId30"/>
    <p:sldId id="281" r:id="rId31"/>
    <p:sldId id="42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62A"/>
    <a:srgbClr val="92A25E"/>
    <a:srgbClr val="CEDB6F"/>
    <a:srgbClr val="8AC6D0"/>
    <a:srgbClr val="D2C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092B-3BB6-4991-B498-8E2CA4E66EEE}" type="datetimeFigureOut">
              <a:rPr lang="nl-NL" smtClean="0"/>
              <a:t>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9A2A2-B9BC-46B2-A828-9298F760FCFE}" type="slidenum">
              <a:rPr lang="nl-NL" smtClean="0"/>
              <a:t>‹nr.›</a:t>
            </a:fld>
            <a:endParaRPr lang="nl-NL"/>
          </a:p>
        </p:txBody>
      </p:sp>
    </p:spTree>
    <p:extLst>
      <p:ext uri="{BB962C8B-B14F-4D97-AF65-F5344CB8AC3E}">
        <p14:creationId xmlns:p14="http://schemas.microsoft.com/office/powerpoint/2010/main" val="873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Klei-technieken, Druktechnieken, muziek producen, </a:t>
            </a:r>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3</a:t>
            </a:fld>
            <a:endParaRPr lang="nl-NL"/>
          </a:p>
        </p:txBody>
      </p:sp>
    </p:spTree>
    <p:extLst>
      <p:ext uri="{BB962C8B-B14F-4D97-AF65-F5344CB8AC3E}">
        <p14:creationId xmlns:p14="http://schemas.microsoft.com/office/powerpoint/2010/main" val="394854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13</a:t>
            </a:fld>
            <a:endParaRPr lang="nl-NL"/>
          </a:p>
        </p:txBody>
      </p:sp>
    </p:spTree>
    <p:extLst>
      <p:ext uri="{BB962C8B-B14F-4D97-AF65-F5344CB8AC3E}">
        <p14:creationId xmlns:p14="http://schemas.microsoft.com/office/powerpoint/2010/main" val="142066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14</a:t>
            </a:fld>
            <a:endParaRPr lang="nl-NL"/>
          </a:p>
        </p:txBody>
      </p:sp>
    </p:spTree>
    <p:extLst>
      <p:ext uri="{BB962C8B-B14F-4D97-AF65-F5344CB8AC3E}">
        <p14:creationId xmlns:p14="http://schemas.microsoft.com/office/powerpoint/2010/main" val="141131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15</a:t>
            </a:fld>
            <a:endParaRPr lang="nl-NL"/>
          </a:p>
        </p:txBody>
      </p:sp>
    </p:spTree>
    <p:extLst>
      <p:ext uri="{BB962C8B-B14F-4D97-AF65-F5344CB8AC3E}">
        <p14:creationId xmlns:p14="http://schemas.microsoft.com/office/powerpoint/2010/main" val="2344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16</a:t>
            </a:fld>
            <a:endParaRPr lang="nl-NL"/>
          </a:p>
        </p:txBody>
      </p:sp>
    </p:spTree>
    <p:extLst>
      <p:ext uri="{BB962C8B-B14F-4D97-AF65-F5344CB8AC3E}">
        <p14:creationId xmlns:p14="http://schemas.microsoft.com/office/powerpoint/2010/main" val="425593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17</a:t>
            </a:fld>
            <a:endParaRPr lang="nl-NL"/>
          </a:p>
        </p:txBody>
      </p:sp>
    </p:spTree>
    <p:extLst>
      <p:ext uri="{BB962C8B-B14F-4D97-AF65-F5344CB8AC3E}">
        <p14:creationId xmlns:p14="http://schemas.microsoft.com/office/powerpoint/2010/main" val="34515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18</a:t>
            </a:fld>
            <a:endParaRPr lang="nl-NL"/>
          </a:p>
        </p:txBody>
      </p:sp>
    </p:spTree>
    <p:extLst>
      <p:ext uri="{BB962C8B-B14F-4D97-AF65-F5344CB8AC3E}">
        <p14:creationId xmlns:p14="http://schemas.microsoft.com/office/powerpoint/2010/main" val="402000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19</a:t>
            </a:fld>
            <a:endParaRPr lang="nl-NL"/>
          </a:p>
        </p:txBody>
      </p:sp>
    </p:spTree>
    <p:extLst>
      <p:ext uri="{BB962C8B-B14F-4D97-AF65-F5344CB8AC3E}">
        <p14:creationId xmlns:p14="http://schemas.microsoft.com/office/powerpoint/2010/main" val="178799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20</a:t>
            </a:fld>
            <a:endParaRPr lang="nl-NL"/>
          </a:p>
        </p:txBody>
      </p:sp>
    </p:spTree>
    <p:extLst>
      <p:ext uri="{BB962C8B-B14F-4D97-AF65-F5344CB8AC3E}">
        <p14:creationId xmlns:p14="http://schemas.microsoft.com/office/powerpoint/2010/main" val="65918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21</a:t>
            </a:fld>
            <a:endParaRPr lang="nl-NL"/>
          </a:p>
        </p:txBody>
      </p:sp>
    </p:spTree>
    <p:extLst>
      <p:ext uri="{BB962C8B-B14F-4D97-AF65-F5344CB8AC3E}">
        <p14:creationId xmlns:p14="http://schemas.microsoft.com/office/powerpoint/2010/main" val="281542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22</a:t>
            </a:fld>
            <a:endParaRPr lang="nl-NL"/>
          </a:p>
        </p:txBody>
      </p:sp>
    </p:spTree>
    <p:extLst>
      <p:ext uri="{BB962C8B-B14F-4D97-AF65-F5344CB8AC3E}">
        <p14:creationId xmlns:p14="http://schemas.microsoft.com/office/powerpoint/2010/main" val="266969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0" dirty="0"/>
              <a:t>TEKENEN &amp; SCHILDEREN</a:t>
            </a:r>
          </a:p>
          <a:p>
            <a:pPr marL="0" indent="0">
              <a:buNone/>
            </a:pPr>
            <a:r>
              <a:rPr lang="nl-NL" b="0" dirty="0"/>
              <a:t>HOUTBEWERKING</a:t>
            </a:r>
          </a:p>
          <a:p>
            <a:pPr marL="0" indent="0">
              <a:buNone/>
            </a:pPr>
            <a:r>
              <a:rPr lang="nl-NL" b="0" dirty="0"/>
              <a:t>TEXTIELE WERKVORMEN</a:t>
            </a:r>
          </a:p>
          <a:p>
            <a:pPr marL="0" indent="0">
              <a:buNone/>
            </a:pPr>
            <a:r>
              <a:rPr lang="nl-NL" b="0" dirty="0"/>
              <a:t>DIGITALE FOTOGRAFIE</a:t>
            </a:r>
          </a:p>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5</a:t>
            </a:fld>
            <a:endParaRPr lang="nl-NL"/>
          </a:p>
        </p:txBody>
      </p:sp>
    </p:spTree>
    <p:extLst>
      <p:ext uri="{BB962C8B-B14F-4D97-AF65-F5344CB8AC3E}">
        <p14:creationId xmlns:p14="http://schemas.microsoft.com/office/powerpoint/2010/main" val="1834254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woorden vallen jullie op in de tekst? Schrijf die in de chat!</a:t>
            </a:r>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23</a:t>
            </a:fld>
            <a:endParaRPr lang="nl-NL"/>
          </a:p>
        </p:txBody>
      </p:sp>
    </p:spTree>
    <p:extLst>
      <p:ext uri="{BB962C8B-B14F-4D97-AF65-F5344CB8AC3E}">
        <p14:creationId xmlns:p14="http://schemas.microsoft.com/office/powerpoint/2010/main" val="421400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24</a:t>
            </a:fld>
            <a:endParaRPr lang="nl-NL"/>
          </a:p>
        </p:txBody>
      </p:sp>
    </p:spTree>
    <p:extLst>
      <p:ext uri="{BB962C8B-B14F-4D97-AF65-F5344CB8AC3E}">
        <p14:creationId xmlns:p14="http://schemas.microsoft.com/office/powerpoint/2010/main" val="359125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6</a:t>
            </a:fld>
            <a:endParaRPr lang="nl-NL"/>
          </a:p>
        </p:txBody>
      </p:sp>
    </p:spTree>
    <p:extLst>
      <p:ext uri="{BB962C8B-B14F-4D97-AF65-F5344CB8AC3E}">
        <p14:creationId xmlns:p14="http://schemas.microsoft.com/office/powerpoint/2010/main" val="350126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7</a:t>
            </a:fld>
            <a:endParaRPr lang="nl-NL"/>
          </a:p>
        </p:txBody>
      </p:sp>
    </p:spTree>
    <p:extLst>
      <p:ext uri="{BB962C8B-B14F-4D97-AF65-F5344CB8AC3E}">
        <p14:creationId xmlns:p14="http://schemas.microsoft.com/office/powerpoint/2010/main" val="382167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8</a:t>
            </a:fld>
            <a:endParaRPr lang="nl-NL"/>
          </a:p>
        </p:txBody>
      </p:sp>
    </p:spTree>
    <p:extLst>
      <p:ext uri="{BB962C8B-B14F-4D97-AF65-F5344CB8AC3E}">
        <p14:creationId xmlns:p14="http://schemas.microsoft.com/office/powerpoint/2010/main" val="324501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9</a:t>
            </a:fld>
            <a:endParaRPr lang="nl-NL"/>
          </a:p>
        </p:txBody>
      </p:sp>
    </p:spTree>
    <p:extLst>
      <p:ext uri="{BB962C8B-B14F-4D97-AF65-F5344CB8AC3E}">
        <p14:creationId xmlns:p14="http://schemas.microsoft.com/office/powerpoint/2010/main" val="45671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10</a:t>
            </a:fld>
            <a:endParaRPr lang="nl-NL"/>
          </a:p>
        </p:txBody>
      </p:sp>
    </p:spTree>
    <p:extLst>
      <p:ext uri="{BB962C8B-B14F-4D97-AF65-F5344CB8AC3E}">
        <p14:creationId xmlns:p14="http://schemas.microsoft.com/office/powerpoint/2010/main" val="326984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11</a:t>
            </a:fld>
            <a:endParaRPr lang="nl-NL"/>
          </a:p>
        </p:txBody>
      </p:sp>
    </p:spTree>
    <p:extLst>
      <p:ext uri="{BB962C8B-B14F-4D97-AF65-F5344CB8AC3E}">
        <p14:creationId xmlns:p14="http://schemas.microsoft.com/office/powerpoint/2010/main" val="379666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12</a:t>
            </a:fld>
            <a:endParaRPr lang="nl-NL"/>
          </a:p>
        </p:txBody>
      </p:sp>
    </p:spTree>
    <p:extLst>
      <p:ext uri="{BB962C8B-B14F-4D97-AF65-F5344CB8AC3E}">
        <p14:creationId xmlns:p14="http://schemas.microsoft.com/office/powerpoint/2010/main" val="288396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9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5166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4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09474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8467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C1659F-3740-49B9-866E-A0A21E48678D}" type="datetimeFigureOut">
              <a:rPr lang="nl-NL" smtClean="0"/>
              <a:t>5-2-2021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9118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0C1659F-3740-49B9-866E-A0A21E48678D}" type="datetimeFigureOut">
              <a:rPr lang="nl-NL" smtClean="0"/>
              <a:t>5-2-2021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5814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5-2-2021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4967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55099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5-2-2021</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89DA6-C5D2-427D-9EB5-6038C0EA5750}"/>
              </a:ext>
            </a:extLst>
          </p:cNvPr>
          <p:cNvSpPr>
            <a:spLocks noGrp="1"/>
          </p:cNvSpPr>
          <p:nvPr>
            <p:ph type="ctrTitle"/>
          </p:nvPr>
        </p:nvSpPr>
        <p:spPr>
          <a:xfrm>
            <a:off x="457200" y="4960137"/>
            <a:ext cx="7772400" cy="1463040"/>
          </a:xfrm>
        </p:spPr>
        <p:txBody>
          <a:bodyPr>
            <a:normAutofit/>
          </a:bodyPr>
          <a:lstStyle/>
          <a:p>
            <a:r>
              <a:rPr lang="nl-NL" b="1"/>
              <a:t>Het belang van activiteiten</a:t>
            </a:r>
          </a:p>
        </p:txBody>
      </p:sp>
      <p:sp>
        <p:nvSpPr>
          <p:cNvPr id="3" name="Ondertitel 2">
            <a:extLst>
              <a:ext uri="{FF2B5EF4-FFF2-40B4-BE49-F238E27FC236}">
                <a16:creationId xmlns:a16="http://schemas.microsoft.com/office/drawing/2014/main" id="{F181511A-08CC-4AC1-954A-88C923AD0184}"/>
              </a:ext>
            </a:extLst>
          </p:cNvPr>
          <p:cNvSpPr>
            <a:spLocks noGrp="1"/>
          </p:cNvSpPr>
          <p:nvPr>
            <p:ph type="subTitle" idx="1"/>
          </p:nvPr>
        </p:nvSpPr>
        <p:spPr>
          <a:xfrm>
            <a:off x="8610600" y="4960137"/>
            <a:ext cx="3200400" cy="1463040"/>
          </a:xfrm>
        </p:spPr>
        <p:txBody>
          <a:bodyPr>
            <a:normAutofit/>
          </a:bodyPr>
          <a:lstStyle/>
          <a:p>
            <a:pPr>
              <a:lnSpc>
                <a:spcPct val="90000"/>
              </a:lnSpc>
            </a:pPr>
            <a:endParaRPr lang="nl-NL"/>
          </a:p>
          <a:p>
            <a:pPr>
              <a:lnSpc>
                <a:spcPct val="90000"/>
              </a:lnSpc>
            </a:pPr>
            <a:r>
              <a:rPr lang="nl-NL"/>
              <a:t>EXPRESSIEF TALENT</a:t>
            </a:r>
            <a:br>
              <a:rPr lang="nl-NL"/>
            </a:br>
            <a:r>
              <a:rPr lang="nl-NL"/>
              <a:t>LES 5</a:t>
            </a:r>
            <a:br>
              <a:rPr lang="nl-NL"/>
            </a:br>
            <a:r>
              <a:rPr lang="nl-NL"/>
              <a:t>MODULE A</a:t>
            </a:r>
            <a:br>
              <a:rPr lang="nl-NL"/>
            </a:br>
            <a:endParaRPr lang="nl-NL" b="1"/>
          </a:p>
        </p:txBody>
      </p:sp>
      <p:pic>
        <p:nvPicPr>
          <p:cNvPr id="7" name="Afbeelding 6">
            <a:extLst>
              <a:ext uri="{FF2B5EF4-FFF2-40B4-BE49-F238E27FC236}">
                <a16:creationId xmlns:a16="http://schemas.microsoft.com/office/drawing/2014/main" id="{D964C39F-E466-4B2F-89B2-8EE4A8FB1093}"/>
              </a:ext>
            </a:extLst>
          </p:cNvPr>
          <p:cNvPicPr>
            <a:picLocks noChangeAspect="1"/>
          </p:cNvPicPr>
          <p:nvPr/>
        </p:nvPicPr>
        <p:blipFill rotWithShape="1">
          <a:blip r:embed="rId2"/>
          <a:srcRect t="2635" b="7545"/>
          <a:stretch/>
        </p:blipFill>
        <p:spPr>
          <a:xfrm>
            <a:off x="20" y="10"/>
            <a:ext cx="12191980" cy="4571990"/>
          </a:xfrm>
          <a:prstGeom prst="rect">
            <a:avLst/>
          </a:prstGeom>
        </p:spPr>
      </p:pic>
    </p:spTree>
    <p:extLst>
      <p:ext uri="{BB962C8B-B14F-4D97-AF65-F5344CB8AC3E}">
        <p14:creationId xmlns:p14="http://schemas.microsoft.com/office/powerpoint/2010/main" val="6506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b="1" dirty="0"/>
              <a:t>De betekenis van activiteiten voor cliënten</a:t>
            </a:r>
          </a:p>
        </p:txBody>
      </p:sp>
      <p:sp>
        <p:nvSpPr>
          <p:cNvPr id="2" name="Tekstvak 1">
            <a:extLst>
              <a:ext uri="{FF2B5EF4-FFF2-40B4-BE49-F238E27FC236}">
                <a16:creationId xmlns:a16="http://schemas.microsoft.com/office/drawing/2014/main" id="{F9303E13-DAA4-4D66-A955-45FFABA7ACF9}"/>
              </a:ext>
            </a:extLst>
          </p:cNvPr>
          <p:cNvSpPr txBox="1"/>
          <p:nvPr/>
        </p:nvSpPr>
        <p:spPr>
          <a:xfrm>
            <a:off x="852424" y="1645920"/>
            <a:ext cx="10487152" cy="6001643"/>
          </a:xfrm>
          <a:prstGeom prst="rect">
            <a:avLst/>
          </a:prstGeom>
          <a:noFill/>
        </p:spPr>
        <p:txBody>
          <a:bodyPr wrap="square" rtlCol="0">
            <a:spAutoFit/>
          </a:bodyPr>
          <a:lstStyle/>
          <a:p>
            <a:endParaRPr lang="nl-NL" sz="3200" dirty="0"/>
          </a:p>
          <a:p>
            <a:r>
              <a:rPr lang="nl-NL" sz="4000" dirty="0"/>
              <a:t>Cliënten voelen zich nuttig als ze ergens aan meedoen, het geeft ze het gevoel van ‘samen’ en erbij horen (=zingeving).</a:t>
            </a:r>
          </a:p>
          <a:p>
            <a:endParaRPr lang="nl-NL" sz="4000" dirty="0"/>
          </a:p>
          <a:p>
            <a:r>
              <a:rPr lang="nl-NL" sz="4000" b="1" i="1" dirty="0"/>
              <a:t>Vraag aan de groep: </a:t>
            </a:r>
            <a:r>
              <a:rPr lang="nl-NL" sz="4000" i="1" dirty="0"/>
              <a:t>kun je een koppeling maken met betekenis geven aan je eigen leven? (dus wat voor jou belangrijk is).</a:t>
            </a:r>
          </a:p>
          <a:p>
            <a:endParaRPr lang="nl-NL" sz="4000" dirty="0"/>
          </a:p>
          <a:p>
            <a:endParaRPr lang="nl-NL" sz="3200" dirty="0"/>
          </a:p>
        </p:txBody>
      </p:sp>
    </p:spTree>
    <p:extLst>
      <p:ext uri="{BB962C8B-B14F-4D97-AF65-F5344CB8AC3E}">
        <p14:creationId xmlns:p14="http://schemas.microsoft.com/office/powerpoint/2010/main" val="94423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Activiteiten categorieën</a:t>
            </a:r>
          </a:p>
        </p:txBody>
      </p:sp>
      <p:sp>
        <p:nvSpPr>
          <p:cNvPr id="5" name="Tekstvak 4">
            <a:extLst>
              <a:ext uri="{FF2B5EF4-FFF2-40B4-BE49-F238E27FC236}">
                <a16:creationId xmlns:a16="http://schemas.microsoft.com/office/drawing/2014/main" id="{B454BE77-3F80-4728-AE23-52C51F12CBB7}"/>
              </a:ext>
            </a:extLst>
          </p:cNvPr>
          <p:cNvSpPr txBox="1"/>
          <p:nvPr/>
        </p:nvSpPr>
        <p:spPr>
          <a:xfrm>
            <a:off x="1024128" y="2377440"/>
            <a:ext cx="9357360" cy="2862322"/>
          </a:xfrm>
          <a:prstGeom prst="rect">
            <a:avLst/>
          </a:prstGeom>
          <a:noFill/>
        </p:spPr>
        <p:txBody>
          <a:bodyPr wrap="square" rtlCol="0">
            <a:spAutoFit/>
          </a:bodyPr>
          <a:lstStyle/>
          <a:p>
            <a:r>
              <a:rPr lang="nl-NL" sz="3600" dirty="0">
                <a:solidFill>
                  <a:srgbClr val="354053"/>
                </a:solidFill>
                <a:latin typeface="Roboto-Light"/>
              </a:rPr>
              <a:t>Activiteiten kun je indelen in categorieën. Onder een </a:t>
            </a:r>
            <a:r>
              <a:rPr lang="nl-NL" sz="3600" b="1" dirty="0">
                <a:solidFill>
                  <a:srgbClr val="354053"/>
                </a:solidFill>
                <a:latin typeface="Roboto-Bold"/>
              </a:rPr>
              <a:t>activiteitencategorie</a:t>
            </a:r>
            <a:r>
              <a:rPr lang="nl-NL" sz="3600" dirty="0">
                <a:solidFill>
                  <a:srgbClr val="354053"/>
                </a:solidFill>
                <a:latin typeface="Roboto-Light"/>
              </a:rPr>
              <a:t> vallen alle activiteiten die eenzelfde doel nastreven en waarbij van dezelfde soort middelen gebruik wordt gemaakt. Er zijn dertien categorieën:</a:t>
            </a:r>
          </a:p>
        </p:txBody>
      </p:sp>
    </p:spTree>
    <p:extLst>
      <p:ext uri="{BB962C8B-B14F-4D97-AF65-F5344CB8AC3E}">
        <p14:creationId xmlns:p14="http://schemas.microsoft.com/office/powerpoint/2010/main" val="427321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Activiteiten </a:t>
            </a:r>
            <a:br>
              <a:rPr lang="nl-NL" dirty="0"/>
            </a:br>
            <a:r>
              <a:rPr lang="nl-NL" dirty="0"/>
              <a:t>categorieën</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314413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83395" y="2447882"/>
            <a:ext cx="9720072" cy="1499616"/>
          </a:xfrm>
        </p:spPr>
        <p:txBody>
          <a:bodyPr>
            <a:normAutofit fontScale="90000"/>
          </a:bodyPr>
          <a:lstStyle/>
          <a:p>
            <a:r>
              <a:rPr lang="nl-NL" dirty="0"/>
              <a:t>Onder welke  </a:t>
            </a:r>
            <a:br>
              <a:rPr lang="nl-NL" dirty="0"/>
            </a:br>
            <a:r>
              <a:rPr lang="nl-NL" dirty="0"/>
              <a:t>categorieën</a:t>
            </a:r>
            <a:br>
              <a:rPr lang="nl-NL" dirty="0"/>
            </a:br>
            <a:r>
              <a:rPr lang="nl-NL" dirty="0"/>
              <a:t>valt wandelen </a:t>
            </a:r>
            <a:br>
              <a:rPr lang="nl-NL" dirty="0"/>
            </a:br>
            <a:r>
              <a:rPr lang="nl-NL" dirty="0"/>
              <a:t>met een client?</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103095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888662" y="2524082"/>
            <a:ext cx="9720072" cy="1499616"/>
          </a:xfrm>
        </p:spPr>
        <p:txBody>
          <a:bodyPr>
            <a:normAutofit fontScale="90000"/>
          </a:bodyPr>
          <a:lstStyle/>
          <a:p>
            <a:r>
              <a:rPr lang="nl-NL" dirty="0"/>
              <a:t>Onder welke </a:t>
            </a:r>
            <a:br>
              <a:rPr lang="nl-NL" dirty="0"/>
            </a:br>
            <a:r>
              <a:rPr lang="nl-NL" dirty="0"/>
              <a:t>categorieën</a:t>
            </a:r>
            <a:br>
              <a:rPr lang="nl-NL" dirty="0"/>
            </a:br>
            <a:r>
              <a:rPr lang="nl-NL" dirty="0"/>
              <a:t>valt het naspelen</a:t>
            </a:r>
            <a:br>
              <a:rPr lang="nl-NL" dirty="0"/>
            </a:br>
            <a:r>
              <a:rPr lang="nl-NL" dirty="0"/>
              <a:t>van een moeilijke</a:t>
            </a:r>
            <a:br>
              <a:rPr lang="nl-NL" dirty="0"/>
            </a:br>
            <a:r>
              <a:rPr lang="nl-NL" dirty="0"/>
              <a:t>situatie van een</a:t>
            </a:r>
            <a:br>
              <a:rPr lang="nl-NL" dirty="0"/>
            </a:br>
            <a:r>
              <a:rPr lang="nl-NL" dirty="0"/>
              <a:t>jongere?</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101129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829395" y="2303949"/>
            <a:ext cx="9720072" cy="1499616"/>
          </a:xfrm>
        </p:spPr>
        <p:txBody>
          <a:bodyPr/>
          <a:lstStyle/>
          <a:p>
            <a:r>
              <a:rPr lang="nl-NL" dirty="0"/>
              <a:t>En een potje </a:t>
            </a:r>
            <a:br>
              <a:rPr lang="nl-NL" dirty="0"/>
            </a:br>
            <a:r>
              <a:rPr lang="nl-NL" dirty="0"/>
              <a:t>koersballen?</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75862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Activiteiten per situatie</a:t>
            </a:r>
          </a:p>
        </p:txBody>
      </p:sp>
      <p:sp>
        <p:nvSpPr>
          <p:cNvPr id="2" name="Tekstvak 1">
            <a:extLst>
              <a:ext uri="{FF2B5EF4-FFF2-40B4-BE49-F238E27FC236}">
                <a16:creationId xmlns:a16="http://schemas.microsoft.com/office/drawing/2014/main" id="{EFBDD101-3FE9-48F6-B648-785DAC0F4C56}"/>
              </a:ext>
            </a:extLst>
          </p:cNvPr>
          <p:cNvSpPr txBox="1"/>
          <p:nvPr/>
        </p:nvSpPr>
        <p:spPr>
          <a:xfrm>
            <a:off x="1447800" y="1750501"/>
            <a:ext cx="10244666" cy="4524315"/>
          </a:xfrm>
          <a:prstGeom prst="rect">
            <a:avLst/>
          </a:prstGeom>
          <a:noFill/>
        </p:spPr>
        <p:txBody>
          <a:bodyPr wrap="square" rtlCol="0">
            <a:spAutoFit/>
          </a:bodyPr>
          <a:lstStyle/>
          <a:p>
            <a:r>
              <a:rPr lang="nl-NL" sz="3200" dirty="0"/>
              <a:t>Er zijn diverse situaties waarbij je samen met een </a:t>
            </a:r>
            <a:r>
              <a:rPr lang="nl-NL" sz="3200"/>
              <a:t>client of je </a:t>
            </a:r>
            <a:r>
              <a:rPr lang="nl-NL" sz="3200" dirty="0"/>
              <a:t>groep activiteiten bedenkt en uitvoert:</a:t>
            </a:r>
          </a:p>
          <a:p>
            <a:endParaRPr lang="nl-NL" sz="3200" dirty="0"/>
          </a:p>
          <a:p>
            <a:r>
              <a:rPr lang="nl-NL" sz="3200" dirty="0"/>
              <a:t>Dagelijkse activiteiten</a:t>
            </a:r>
          </a:p>
          <a:p>
            <a:r>
              <a:rPr lang="nl-NL" sz="3200" dirty="0"/>
              <a:t>Ontwikkelingsactiviteiten</a:t>
            </a:r>
          </a:p>
          <a:p>
            <a:r>
              <a:rPr lang="nl-NL" sz="3200" dirty="0"/>
              <a:t>Thema-activiteiten</a:t>
            </a:r>
          </a:p>
          <a:p>
            <a:r>
              <a:rPr lang="nl-NL" sz="3200" dirty="0"/>
              <a:t>Vakantieactiviteiten</a:t>
            </a:r>
          </a:p>
          <a:p>
            <a:r>
              <a:rPr lang="nl-NL" sz="3200" dirty="0"/>
              <a:t>Vrijetijdsactiviteiten</a:t>
            </a:r>
          </a:p>
          <a:p>
            <a:r>
              <a:rPr lang="nl-NL" sz="3200" dirty="0"/>
              <a:t>Arbeidsmatige activiteiten</a:t>
            </a:r>
          </a:p>
        </p:txBody>
      </p:sp>
    </p:spTree>
    <p:extLst>
      <p:ext uri="{BB962C8B-B14F-4D97-AF65-F5344CB8AC3E}">
        <p14:creationId xmlns:p14="http://schemas.microsoft.com/office/powerpoint/2010/main" val="164459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Dagelijkse activiteiten</a:t>
            </a:r>
          </a:p>
        </p:txBody>
      </p:sp>
      <p:sp>
        <p:nvSpPr>
          <p:cNvPr id="2" name="Tekstvak 1">
            <a:extLst>
              <a:ext uri="{FF2B5EF4-FFF2-40B4-BE49-F238E27FC236}">
                <a16:creationId xmlns:a16="http://schemas.microsoft.com/office/drawing/2014/main" id="{EFBDD101-3FE9-48F6-B648-785DAC0F4C56}"/>
              </a:ext>
            </a:extLst>
          </p:cNvPr>
          <p:cNvSpPr txBox="1"/>
          <p:nvPr/>
        </p:nvSpPr>
        <p:spPr>
          <a:xfrm>
            <a:off x="761831" y="2257552"/>
            <a:ext cx="10244666" cy="4031873"/>
          </a:xfrm>
          <a:prstGeom prst="rect">
            <a:avLst/>
          </a:prstGeom>
          <a:noFill/>
        </p:spPr>
        <p:txBody>
          <a:bodyPr wrap="square" rtlCol="0">
            <a:spAutoFit/>
          </a:bodyPr>
          <a:lstStyle/>
          <a:p>
            <a:endParaRPr lang="nl-NL" sz="3200" dirty="0"/>
          </a:p>
          <a:p>
            <a:endParaRPr lang="nl-NL" sz="3200" dirty="0"/>
          </a:p>
          <a:p>
            <a:r>
              <a:rPr lang="nl-NL" sz="3200" dirty="0"/>
              <a:t>Dagelijkse activiteiten bieden voor veel cliënten houvast en zijn vallen daarom ook onder activiteiten.</a:t>
            </a:r>
          </a:p>
          <a:p>
            <a:endParaRPr lang="nl-NL" sz="3200" dirty="0"/>
          </a:p>
          <a:p>
            <a:r>
              <a:rPr lang="nl-NL" sz="3200" dirty="0"/>
              <a:t>Voorbeelden hiervan zijn </a:t>
            </a:r>
          </a:p>
          <a:p>
            <a:r>
              <a:rPr lang="nl-NL" sz="3200" dirty="0"/>
              <a:t>ADL = algemeen dagelijkse levensverrichtingen</a:t>
            </a:r>
          </a:p>
          <a:p>
            <a:r>
              <a:rPr lang="nl-NL" sz="3200" dirty="0"/>
              <a:t>HDL = huishoudelijke dagelijkse levensverrichtingen</a:t>
            </a:r>
          </a:p>
        </p:txBody>
      </p:sp>
      <p:pic>
        <p:nvPicPr>
          <p:cNvPr id="3" name="Afbeelding 2">
            <a:extLst>
              <a:ext uri="{FF2B5EF4-FFF2-40B4-BE49-F238E27FC236}">
                <a16:creationId xmlns:a16="http://schemas.microsoft.com/office/drawing/2014/main" id="{58100131-CFE2-4F19-A9C0-B1C00C30A004}"/>
              </a:ext>
            </a:extLst>
          </p:cNvPr>
          <p:cNvPicPr>
            <a:picLocks noChangeAspect="1"/>
          </p:cNvPicPr>
          <p:nvPr/>
        </p:nvPicPr>
        <p:blipFill>
          <a:blip r:embed="rId3"/>
          <a:stretch>
            <a:fillRect/>
          </a:stretch>
        </p:blipFill>
        <p:spPr>
          <a:xfrm>
            <a:off x="7813040" y="341757"/>
            <a:ext cx="3941127" cy="2622641"/>
          </a:xfrm>
          <a:prstGeom prst="rect">
            <a:avLst/>
          </a:prstGeom>
        </p:spPr>
      </p:pic>
    </p:spTree>
    <p:extLst>
      <p:ext uri="{BB962C8B-B14F-4D97-AF65-F5344CB8AC3E}">
        <p14:creationId xmlns:p14="http://schemas.microsoft.com/office/powerpoint/2010/main" val="233828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err="1"/>
              <a:t>ontwikkelingsActiviteiten</a:t>
            </a:r>
            <a:endParaRPr lang="nl-NL" dirty="0"/>
          </a:p>
        </p:txBody>
      </p:sp>
      <p:sp>
        <p:nvSpPr>
          <p:cNvPr id="2" name="Tekstvak 1">
            <a:extLst>
              <a:ext uri="{FF2B5EF4-FFF2-40B4-BE49-F238E27FC236}">
                <a16:creationId xmlns:a16="http://schemas.microsoft.com/office/drawing/2014/main" id="{EFBDD101-3FE9-48F6-B648-785DAC0F4C56}"/>
              </a:ext>
            </a:extLst>
          </p:cNvPr>
          <p:cNvSpPr txBox="1"/>
          <p:nvPr/>
        </p:nvSpPr>
        <p:spPr>
          <a:xfrm>
            <a:off x="881888" y="2084832"/>
            <a:ext cx="10244666" cy="3046988"/>
          </a:xfrm>
          <a:prstGeom prst="rect">
            <a:avLst/>
          </a:prstGeom>
          <a:noFill/>
        </p:spPr>
        <p:txBody>
          <a:bodyPr wrap="square" rtlCol="0">
            <a:spAutoFit/>
          </a:bodyPr>
          <a:lstStyle/>
          <a:p>
            <a:r>
              <a:rPr lang="nl-NL" sz="3200" dirty="0"/>
              <a:t>Ontwikkelingsactiviteiten zorgen ervoor dat </a:t>
            </a:r>
          </a:p>
          <a:p>
            <a:r>
              <a:rPr lang="nl-NL" sz="3200" dirty="0"/>
              <a:t>je persoonlijke mogelijkheden tot ontplooiing </a:t>
            </a:r>
          </a:p>
          <a:p>
            <a:r>
              <a:rPr lang="nl-NL" sz="3200" dirty="0"/>
              <a:t>brengt, die je oefent met activiteiten. </a:t>
            </a:r>
          </a:p>
          <a:p>
            <a:r>
              <a:rPr lang="nl-NL" sz="3200" dirty="0"/>
              <a:t>Binnen het onderwijs en de kinderopvang </a:t>
            </a:r>
          </a:p>
          <a:p>
            <a:r>
              <a:rPr lang="nl-NL" sz="3200" dirty="0"/>
              <a:t>worden ontwikkelingsactiviteiten aangeboden, </a:t>
            </a:r>
          </a:p>
          <a:p>
            <a:r>
              <a:rPr lang="nl-NL" sz="3200" dirty="0"/>
              <a:t>gericht op voorschoolse en schoolse vaardigheden.</a:t>
            </a:r>
          </a:p>
        </p:txBody>
      </p:sp>
      <p:pic>
        <p:nvPicPr>
          <p:cNvPr id="3" name="Afbeelding 2">
            <a:extLst>
              <a:ext uri="{FF2B5EF4-FFF2-40B4-BE49-F238E27FC236}">
                <a16:creationId xmlns:a16="http://schemas.microsoft.com/office/drawing/2014/main" id="{1EBF9661-3751-4800-84E4-CC16CABE2826}"/>
              </a:ext>
            </a:extLst>
          </p:cNvPr>
          <p:cNvPicPr>
            <a:picLocks noChangeAspect="1"/>
          </p:cNvPicPr>
          <p:nvPr/>
        </p:nvPicPr>
        <p:blipFill>
          <a:blip r:embed="rId3"/>
          <a:stretch>
            <a:fillRect/>
          </a:stretch>
        </p:blipFill>
        <p:spPr>
          <a:xfrm>
            <a:off x="9101740" y="585216"/>
            <a:ext cx="2513172" cy="3661664"/>
          </a:xfrm>
          <a:prstGeom prst="rect">
            <a:avLst/>
          </a:prstGeom>
        </p:spPr>
      </p:pic>
    </p:spTree>
    <p:extLst>
      <p:ext uri="{BB962C8B-B14F-4D97-AF65-F5344CB8AC3E}">
        <p14:creationId xmlns:p14="http://schemas.microsoft.com/office/powerpoint/2010/main" val="16540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Thema-Activiteiten </a:t>
            </a:r>
          </a:p>
        </p:txBody>
      </p:sp>
      <p:sp>
        <p:nvSpPr>
          <p:cNvPr id="3" name="Rechthoek 2">
            <a:extLst>
              <a:ext uri="{FF2B5EF4-FFF2-40B4-BE49-F238E27FC236}">
                <a16:creationId xmlns:a16="http://schemas.microsoft.com/office/drawing/2014/main" id="{40862992-9B88-4D07-A5AB-6356C61DDAEE}"/>
              </a:ext>
            </a:extLst>
          </p:cNvPr>
          <p:cNvSpPr/>
          <p:nvPr/>
        </p:nvSpPr>
        <p:spPr>
          <a:xfrm>
            <a:off x="1143000" y="2084832"/>
            <a:ext cx="10024872" cy="1384995"/>
          </a:xfrm>
          <a:prstGeom prst="rect">
            <a:avLst/>
          </a:prstGeom>
        </p:spPr>
        <p:txBody>
          <a:bodyPr wrap="square">
            <a:spAutoFit/>
          </a:bodyPr>
          <a:lstStyle/>
          <a:p>
            <a:r>
              <a:rPr lang="nl-NL" sz="2800" dirty="0"/>
              <a:t>Thema-activiteiten – uit verschillende categorieën – sluiten aan bij een onderwerp. Ze staan meestal voor een langere periode centraal in het werk met de groep of cliënt. </a:t>
            </a:r>
          </a:p>
        </p:txBody>
      </p:sp>
      <p:pic>
        <p:nvPicPr>
          <p:cNvPr id="5" name="Afbeelding 4">
            <a:extLst>
              <a:ext uri="{FF2B5EF4-FFF2-40B4-BE49-F238E27FC236}">
                <a16:creationId xmlns:a16="http://schemas.microsoft.com/office/drawing/2014/main" id="{70D130CD-712F-46DD-8686-81DF13AA7FAF}"/>
              </a:ext>
            </a:extLst>
          </p:cNvPr>
          <p:cNvPicPr>
            <a:picLocks noChangeAspect="1"/>
          </p:cNvPicPr>
          <p:nvPr/>
        </p:nvPicPr>
        <p:blipFill>
          <a:blip r:embed="rId3"/>
          <a:stretch>
            <a:fillRect/>
          </a:stretch>
        </p:blipFill>
        <p:spPr>
          <a:xfrm>
            <a:off x="1065276" y="3584448"/>
            <a:ext cx="10180320" cy="2838743"/>
          </a:xfrm>
          <a:prstGeom prst="rect">
            <a:avLst/>
          </a:prstGeom>
        </p:spPr>
      </p:pic>
    </p:spTree>
    <p:extLst>
      <p:ext uri="{BB962C8B-B14F-4D97-AF65-F5344CB8AC3E}">
        <p14:creationId xmlns:p14="http://schemas.microsoft.com/office/powerpoint/2010/main" val="19520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4B21A025-BFD8-4EFC-8670-C9D563942AAB}"/>
              </a:ext>
            </a:extLst>
          </p:cNvPr>
          <p:cNvPicPr>
            <a:picLocks noChangeAspect="1"/>
          </p:cNvPicPr>
          <p:nvPr/>
        </p:nvPicPr>
        <p:blipFill rotWithShape="1">
          <a:blip r:embed="rId2">
            <a:alphaModFix amt="45000"/>
          </a:blip>
          <a:srcRect l="23453" r="9898"/>
          <a:stretch/>
        </p:blipFill>
        <p:spPr>
          <a:xfrm>
            <a:off x="20" y="-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3600" b="1">
                <a:solidFill>
                  <a:schemeClr val="tx1"/>
                </a:solidFill>
              </a:rPr>
              <a:t>WAT GAAN WE DOEN VANDAAG?:</a:t>
            </a:r>
            <a:br>
              <a:rPr lang="en-US" sz="3600" b="1">
                <a:solidFill>
                  <a:schemeClr val="tx1"/>
                </a:solidFill>
              </a:rPr>
            </a:br>
            <a:br>
              <a:rPr lang="en-US" sz="3600">
                <a:solidFill>
                  <a:schemeClr val="tx1"/>
                </a:solidFill>
              </a:rPr>
            </a:br>
            <a:br>
              <a:rPr lang="en-US" sz="3600">
                <a:solidFill>
                  <a:schemeClr val="tx1"/>
                </a:solidFill>
              </a:rPr>
            </a:br>
            <a:r>
              <a:rPr lang="en-US" sz="3600">
                <a:solidFill>
                  <a:schemeClr val="tx1"/>
                </a:solidFill>
              </a:rPr>
              <a:t>- welkom / opstart vd les</a:t>
            </a:r>
            <a:br>
              <a:rPr lang="en-US" sz="3600">
                <a:solidFill>
                  <a:schemeClr val="tx1"/>
                </a:solidFill>
              </a:rPr>
            </a:br>
            <a:r>
              <a:rPr lang="en-US" sz="3600">
                <a:solidFill>
                  <a:schemeClr val="tx1"/>
                </a:solidFill>
              </a:rPr>
              <a:t> </a:t>
            </a:r>
            <a:br>
              <a:rPr lang="en-US" sz="3600">
                <a:solidFill>
                  <a:schemeClr val="tx1"/>
                </a:solidFill>
              </a:rPr>
            </a:br>
            <a:r>
              <a:rPr lang="en-US" sz="3600">
                <a:solidFill>
                  <a:schemeClr val="tx1"/>
                </a:solidFill>
              </a:rPr>
              <a:t>- terugblik naar vorige week</a:t>
            </a:r>
            <a:br>
              <a:rPr lang="en-US" sz="3600">
                <a:solidFill>
                  <a:schemeClr val="tx1"/>
                </a:solidFill>
              </a:rPr>
            </a:br>
            <a:br>
              <a:rPr lang="en-US" sz="3600">
                <a:solidFill>
                  <a:schemeClr val="tx1"/>
                </a:solidFill>
              </a:rPr>
            </a:br>
            <a:r>
              <a:rPr lang="en-US" sz="3600">
                <a:solidFill>
                  <a:schemeClr val="tx1"/>
                </a:solidFill>
              </a:rPr>
              <a:t>- theorie thema 12 </a:t>
            </a:r>
            <a:br>
              <a:rPr lang="en-US" sz="3600">
                <a:solidFill>
                  <a:schemeClr val="tx1"/>
                </a:solidFill>
              </a:rPr>
            </a:br>
            <a:r>
              <a:rPr lang="en-US" sz="3600">
                <a:solidFill>
                  <a:schemeClr val="tx1"/>
                </a:solidFill>
              </a:rPr>
              <a:t>het belang van activiteiten</a:t>
            </a:r>
            <a:br>
              <a:rPr lang="en-US" sz="3600">
                <a:solidFill>
                  <a:schemeClr val="tx1"/>
                </a:solidFill>
              </a:rPr>
            </a:br>
            <a:r>
              <a:rPr lang="en-US" sz="3600">
                <a:solidFill>
                  <a:schemeClr val="tx1"/>
                </a:solidFill>
              </a:rPr>
              <a:t> </a:t>
            </a:r>
            <a:br>
              <a:rPr lang="en-US" sz="3600">
                <a:solidFill>
                  <a:schemeClr val="tx1"/>
                </a:solidFill>
              </a:rPr>
            </a:br>
            <a:r>
              <a:rPr lang="en-US" sz="3600">
                <a:solidFill>
                  <a:schemeClr val="tx1"/>
                </a:solidFill>
              </a:rPr>
              <a:t> - huiswerkopdracht </a:t>
            </a:r>
          </a:p>
        </p:txBody>
      </p:sp>
      <p:cxnSp>
        <p:nvCxnSpPr>
          <p:cNvPr id="39" name="Straight Connector 3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372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err="1"/>
              <a:t>vakantieActiviteiten</a:t>
            </a:r>
            <a:r>
              <a:rPr lang="nl-NL" dirty="0"/>
              <a:t> </a:t>
            </a:r>
          </a:p>
        </p:txBody>
      </p:sp>
      <p:sp>
        <p:nvSpPr>
          <p:cNvPr id="2" name="Tekstvak 1">
            <a:extLst>
              <a:ext uri="{FF2B5EF4-FFF2-40B4-BE49-F238E27FC236}">
                <a16:creationId xmlns:a16="http://schemas.microsoft.com/office/drawing/2014/main" id="{EFBDD101-3FE9-48F6-B648-785DAC0F4C56}"/>
              </a:ext>
            </a:extLst>
          </p:cNvPr>
          <p:cNvSpPr txBox="1"/>
          <p:nvPr/>
        </p:nvSpPr>
        <p:spPr>
          <a:xfrm>
            <a:off x="973667" y="1726181"/>
            <a:ext cx="10244666" cy="2062103"/>
          </a:xfrm>
          <a:prstGeom prst="rect">
            <a:avLst/>
          </a:prstGeom>
          <a:noFill/>
        </p:spPr>
        <p:txBody>
          <a:bodyPr wrap="square" rtlCol="0">
            <a:spAutoFit/>
          </a:bodyPr>
          <a:lstStyle/>
          <a:p>
            <a:r>
              <a:rPr lang="nl-NL" sz="3200" dirty="0"/>
              <a:t>De vakantieactiviteiten nemen een aparte plek in. Gedurende vakantieweken ontwikkelen allerlei organisaties programma's met aantrekkelijke activiteiten voor verschillende doelgroepen. </a:t>
            </a:r>
          </a:p>
        </p:txBody>
      </p:sp>
      <p:pic>
        <p:nvPicPr>
          <p:cNvPr id="3" name="Afbeelding 2">
            <a:extLst>
              <a:ext uri="{FF2B5EF4-FFF2-40B4-BE49-F238E27FC236}">
                <a16:creationId xmlns:a16="http://schemas.microsoft.com/office/drawing/2014/main" id="{897CEC41-0429-4897-A14C-E2CDD1EF6D41}"/>
              </a:ext>
            </a:extLst>
          </p:cNvPr>
          <p:cNvPicPr>
            <a:picLocks noChangeAspect="1"/>
          </p:cNvPicPr>
          <p:nvPr/>
        </p:nvPicPr>
        <p:blipFill>
          <a:blip r:embed="rId3"/>
          <a:stretch>
            <a:fillRect/>
          </a:stretch>
        </p:blipFill>
        <p:spPr>
          <a:xfrm>
            <a:off x="4641744" y="3857686"/>
            <a:ext cx="2487189" cy="2487189"/>
          </a:xfrm>
          <a:prstGeom prst="rect">
            <a:avLst/>
          </a:prstGeom>
        </p:spPr>
      </p:pic>
    </p:spTree>
    <p:extLst>
      <p:ext uri="{BB962C8B-B14F-4D97-AF65-F5344CB8AC3E}">
        <p14:creationId xmlns:p14="http://schemas.microsoft.com/office/powerpoint/2010/main" val="59907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err="1"/>
              <a:t>vrijetijdsActiviteiten</a:t>
            </a:r>
            <a:endParaRPr lang="nl-NL" dirty="0"/>
          </a:p>
        </p:txBody>
      </p:sp>
      <p:sp>
        <p:nvSpPr>
          <p:cNvPr id="2" name="Tekstvak 1">
            <a:extLst>
              <a:ext uri="{FF2B5EF4-FFF2-40B4-BE49-F238E27FC236}">
                <a16:creationId xmlns:a16="http://schemas.microsoft.com/office/drawing/2014/main" id="{EFBDD101-3FE9-48F6-B648-785DAC0F4C56}"/>
              </a:ext>
            </a:extLst>
          </p:cNvPr>
          <p:cNvSpPr txBox="1"/>
          <p:nvPr/>
        </p:nvSpPr>
        <p:spPr>
          <a:xfrm>
            <a:off x="1319107" y="1668272"/>
            <a:ext cx="10244666" cy="1569660"/>
          </a:xfrm>
          <a:prstGeom prst="rect">
            <a:avLst/>
          </a:prstGeom>
          <a:noFill/>
        </p:spPr>
        <p:txBody>
          <a:bodyPr wrap="square" rtlCol="0">
            <a:spAutoFit/>
          </a:bodyPr>
          <a:lstStyle/>
          <a:p>
            <a:r>
              <a:rPr lang="nl-NL" sz="3200" dirty="0"/>
              <a:t>In je vrije tijd onderneem je van alles en nog wat. Vrijetijdsactiviteiten zijn al die dingen die je naast je werk en de gewone dagelijkse activiteiten onderneemt.</a:t>
            </a:r>
          </a:p>
        </p:txBody>
      </p:sp>
      <p:pic>
        <p:nvPicPr>
          <p:cNvPr id="3" name="Afbeelding 2">
            <a:extLst>
              <a:ext uri="{FF2B5EF4-FFF2-40B4-BE49-F238E27FC236}">
                <a16:creationId xmlns:a16="http://schemas.microsoft.com/office/drawing/2014/main" id="{4D61ED0F-6569-49B8-8970-5B02EE92E959}"/>
              </a:ext>
            </a:extLst>
          </p:cNvPr>
          <p:cNvPicPr>
            <a:picLocks noChangeAspect="1"/>
          </p:cNvPicPr>
          <p:nvPr/>
        </p:nvPicPr>
        <p:blipFill>
          <a:blip r:embed="rId3"/>
          <a:stretch>
            <a:fillRect/>
          </a:stretch>
        </p:blipFill>
        <p:spPr>
          <a:xfrm>
            <a:off x="1406525" y="3429000"/>
            <a:ext cx="8362950" cy="2895600"/>
          </a:xfrm>
          <a:prstGeom prst="rect">
            <a:avLst/>
          </a:prstGeom>
        </p:spPr>
      </p:pic>
    </p:spTree>
    <p:extLst>
      <p:ext uri="{BB962C8B-B14F-4D97-AF65-F5344CB8AC3E}">
        <p14:creationId xmlns:p14="http://schemas.microsoft.com/office/powerpoint/2010/main" val="271745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Arbeidsmatige Activiteiten</a:t>
            </a:r>
          </a:p>
        </p:txBody>
      </p:sp>
      <p:sp>
        <p:nvSpPr>
          <p:cNvPr id="2" name="Tekstvak 1">
            <a:extLst>
              <a:ext uri="{FF2B5EF4-FFF2-40B4-BE49-F238E27FC236}">
                <a16:creationId xmlns:a16="http://schemas.microsoft.com/office/drawing/2014/main" id="{EFBDD101-3FE9-48F6-B648-785DAC0F4C56}"/>
              </a:ext>
            </a:extLst>
          </p:cNvPr>
          <p:cNvSpPr txBox="1"/>
          <p:nvPr/>
        </p:nvSpPr>
        <p:spPr>
          <a:xfrm>
            <a:off x="1308947" y="1848230"/>
            <a:ext cx="10244666" cy="1569660"/>
          </a:xfrm>
          <a:prstGeom prst="rect">
            <a:avLst/>
          </a:prstGeom>
          <a:noFill/>
        </p:spPr>
        <p:txBody>
          <a:bodyPr wrap="square" rtlCol="0">
            <a:spAutoFit/>
          </a:bodyPr>
          <a:lstStyle/>
          <a:p>
            <a:r>
              <a:rPr lang="nl-NL" sz="3200" dirty="0"/>
              <a:t>Arbeidsmatige activiteiten zijn bezigheden die werk vervangen of makkelijker toegang geven tot de arbeidsmarkt. </a:t>
            </a:r>
          </a:p>
        </p:txBody>
      </p:sp>
      <p:pic>
        <p:nvPicPr>
          <p:cNvPr id="3" name="Afbeelding 2">
            <a:extLst>
              <a:ext uri="{FF2B5EF4-FFF2-40B4-BE49-F238E27FC236}">
                <a16:creationId xmlns:a16="http://schemas.microsoft.com/office/drawing/2014/main" id="{32B75E8C-D045-4B7E-BEC2-725F8D14AC01}"/>
              </a:ext>
            </a:extLst>
          </p:cNvPr>
          <p:cNvPicPr>
            <a:picLocks noChangeAspect="1"/>
          </p:cNvPicPr>
          <p:nvPr/>
        </p:nvPicPr>
        <p:blipFill>
          <a:blip r:embed="rId3"/>
          <a:stretch>
            <a:fillRect/>
          </a:stretch>
        </p:blipFill>
        <p:spPr>
          <a:xfrm>
            <a:off x="6841068" y="3876767"/>
            <a:ext cx="2863532" cy="2396017"/>
          </a:xfrm>
          <a:prstGeom prst="rect">
            <a:avLst/>
          </a:prstGeom>
        </p:spPr>
      </p:pic>
      <p:pic>
        <p:nvPicPr>
          <p:cNvPr id="5" name="Afbeelding 4">
            <a:extLst>
              <a:ext uri="{FF2B5EF4-FFF2-40B4-BE49-F238E27FC236}">
                <a16:creationId xmlns:a16="http://schemas.microsoft.com/office/drawing/2014/main" id="{20ED2298-786B-4CE6-AE98-F72281FF59AB}"/>
              </a:ext>
            </a:extLst>
          </p:cNvPr>
          <p:cNvPicPr>
            <a:picLocks noChangeAspect="1"/>
          </p:cNvPicPr>
          <p:nvPr/>
        </p:nvPicPr>
        <p:blipFill>
          <a:blip r:embed="rId4"/>
          <a:stretch>
            <a:fillRect/>
          </a:stretch>
        </p:blipFill>
        <p:spPr>
          <a:xfrm>
            <a:off x="1977813" y="3883405"/>
            <a:ext cx="4213225" cy="2389379"/>
          </a:xfrm>
          <a:prstGeom prst="rect">
            <a:avLst/>
          </a:prstGeom>
        </p:spPr>
      </p:pic>
    </p:spTree>
    <p:extLst>
      <p:ext uri="{BB962C8B-B14F-4D97-AF65-F5344CB8AC3E}">
        <p14:creationId xmlns:p14="http://schemas.microsoft.com/office/powerpoint/2010/main" val="156918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Afstemmen op de doelgroep</a:t>
            </a:r>
          </a:p>
        </p:txBody>
      </p:sp>
      <p:sp>
        <p:nvSpPr>
          <p:cNvPr id="2" name="Tekstvak 1">
            <a:extLst>
              <a:ext uri="{FF2B5EF4-FFF2-40B4-BE49-F238E27FC236}">
                <a16:creationId xmlns:a16="http://schemas.microsoft.com/office/drawing/2014/main" id="{CB3B6F1B-777C-4090-9D62-E6417FAE47A1}"/>
              </a:ext>
            </a:extLst>
          </p:cNvPr>
          <p:cNvSpPr txBox="1"/>
          <p:nvPr/>
        </p:nvSpPr>
        <p:spPr>
          <a:xfrm>
            <a:off x="650240" y="1873504"/>
            <a:ext cx="10668000" cy="4524315"/>
          </a:xfrm>
          <a:prstGeom prst="rect">
            <a:avLst/>
          </a:prstGeom>
          <a:noFill/>
        </p:spPr>
        <p:txBody>
          <a:bodyPr wrap="square" rtlCol="0">
            <a:spAutoFit/>
          </a:bodyPr>
          <a:lstStyle/>
          <a:p>
            <a:r>
              <a:rPr lang="nl-NL" sz="2400" dirty="0">
                <a:solidFill>
                  <a:srgbClr val="354053"/>
                </a:solidFill>
                <a:latin typeface="Roboto-Light"/>
              </a:rPr>
              <a:t>Als professional onderzoek je welke activiteiten wel of niet passen bij de cliënt of doelgroep. Je stemt je activiteiten daarop af. Ook pas je het niveau van de activiteit aan. Niet te moeilijk, maar ook niet te makkelijk.</a:t>
            </a:r>
          </a:p>
          <a:p>
            <a:endParaRPr lang="nl-NL" sz="2400" dirty="0">
              <a:solidFill>
                <a:srgbClr val="354053"/>
              </a:solidFill>
              <a:latin typeface="Roboto-Light"/>
            </a:endParaRPr>
          </a:p>
          <a:p>
            <a:r>
              <a:rPr lang="nl-NL" sz="2400" dirty="0">
                <a:solidFill>
                  <a:srgbClr val="354053"/>
                </a:solidFill>
                <a:latin typeface="Roboto-Light"/>
              </a:rPr>
              <a:t>Om activiteiten aan te bieden, heb je een goed beeld nodig van de interessegebieden. Je onderzoekt de beginsituatie van de cliënt of groep en bepaalt samen welke behoeften er zijn. Dan bepaal je de doelen en overleg je welke activiteiten het meest geschikt zijn om de doelen te bereiken. </a:t>
            </a:r>
          </a:p>
          <a:p>
            <a:endParaRPr lang="nl-NL" sz="2400" dirty="0">
              <a:solidFill>
                <a:srgbClr val="354053"/>
              </a:solidFill>
              <a:latin typeface="Roboto-Light"/>
            </a:endParaRPr>
          </a:p>
          <a:p>
            <a:r>
              <a:rPr lang="nl-NL" sz="2400" i="1" dirty="0">
                <a:solidFill>
                  <a:srgbClr val="354053"/>
                </a:solidFill>
                <a:latin typeface="Roboto-Light"/>
              </a:rPr>
              <a:t>Noot: Niet bij alle doelgroepen is het mogelijk te vragen wat mensen leuk vinden. Vraag dan aan de ouders van de peuter of aan de familie van de client of maak een eigen inschatting waar hun interesses liggen.</a:t>
            </a:r>
            <a:endParaRPr lang="nl-NL" sz="2400" i="1" dirty="0"/>
          </a:p>
        </p:txBody>
      </p:sp>
    </p:spTree>
    <p:extLst>
      <p:ext uri="{BB962C8B-B14F-4D97-AF65-F5344CB8AC3E}">
        <p14:creationId xmlns:p14="http://schemas.microsoft.com/office/powerpoint/2010/main" val="73267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Afstemmen op de doelgroep</a:t>
            </a:r>
          </a:p>
        </p:txBody>
      </p:sp>
      <p:sp>
        <p:nvSpPr>
          <p:cNvPr id="2" name="Tekstvak 1">
            <a:extLst>
              <a:ext uri="{FF2B5EF4-FFF2-40B4-BE49-F238E27FC236}">
                <a16:creationId xmlns:a16="http://schemas.microsoft.com/office/drawing/2014/main" id="{CB3B6F1B-777C-4090-9D62-E6417FAE47A1}"/>
              </a:ext>
            </a:extLst>
          </p:cNvPr>
          <p:cNvSpPr txBox="1"/>
          <p:nvPr/>
        </p:nvSpPr>
        <p:spPr>
          <a:xfrm>
            <a:off x="650240" y="1873504"/>
            <a:ext cx="10668000" cy="4524315"/>
          </a:xfrm>
          <a:prstGeom prst="rect">
            <a:avLst/>
          </a:prstGeom>
          <a:noFill/>
        </p:spPr>
        <p:txBody>
          <a:bodyPr wrap="square" rtlCol="0">
            <a:spAutoFit/>
          </a:bodyPr>
          <a:lstStyle/>
          <a:p>
            <a:r>
              <a:rPr lang="nl-NL" sz="2400" dirty="0">
                <a:solidFill>
                  <a:srgbClr val="354053"/>
                </a:solidFill>
                <a:latin typeface="Roboto-Light"/>
              </a:rPr>
              <a:t>Als professional </a:t>
            </a:r>
            <a:r>
              <a:rPr lang="nl-NL" sz="2400" dirty="0">
                <a:solidFill>
                  <a:srgbClr val="354053"/>
                </a:solidFill>
                <a:highlight>
                  <a:srgbClr val="FFFF00"/>
                </a:highlight>
                <a:latin typeface="Roboto-Light"/>
              </a:rPr>
              <a:t>onderzoek</a:t>
            </a:r>
            <a:r>
              <a:rPr lang="nl-NL" sz="2400" dirty="0">
                <a:solidFill>
                  <a:srgbClr val="354053"/>
                </a:solidFill>
                <a:latin typeface="Roboto-Light"/>
              </a:rPr>
              <a:t> je welke activiteiten wel of niet passen bij de cliënt of doelgroep. Je </a:t>
            </a:r>
            <a:r>
              <a:rPr lang="nl-NL" sz="2400" dirty="0">
                <a:solidFill>
                  <a:srgbClr val="354053"/>
                </a:solidFill>
                <a:highlight>
                  <a:srgbClr val="FFFF00"/>
                </a:highlight>
                <a:latin typeface="Roboto-Light"/>
              </a:rPr>
              <a:t>stemt</a:t>
            </a:r>
            <a:r>
              <a:rPr lang="nl-NL" sz="2400" dirty="0">
                <a:solidFill>
                  <a:srgbClr val="354053"/>
                </a:solidFill>
                <a:latin typeface="Roboto-Light"/>
              </a:rPr>
              <a:t> je activiteiten daarop af. Ook </a:t>
            </a:r>
            <a:r>
              <a:rPr lang="nl-NL" sz="2400" dirty="0">
                <a:solidFill>
                  <a:srgbClr val="354053"/>
                </a:solidFill>
                <a:highlight>
                  <a:srgbClr val="FFFF00"/>
                </a:highlight>
                <a:latin typeface="Roboto-Light"/>
              </a:rPr>
              <a:t>pas je het niveau </a:t>
            </a:r>
            <a:r>
              <a:rPr lang="nl-NL" sz="2400" dirty="0">
                <a:solidFill>
                  <a:srgbClr val="354053"/>
                </a:solidFill>
                <a:latin typeface="Roboto-Light"/>
              </a:rPr>
              <a:t>van de activiteit aan. Niet te moeilijk, maar ook niet te makkelijk.</a:t>
            </a:r>
          </a:p>
          <a:p>
            <a:endParaRPr lang="nl-NL" sz="2400" dirty="0">
              <a:solidFill>
                <a:srgbClr val="354053"/>
              </a:solidFill>
              <a:latin typeface="Roboto-Light"/>
            </a:endParaRPr>
          </a:p>
          <a:p>
            <a:r>
              <a:rPr lang="nl-NL" sz="2400" dirty="0">
                <a:solidFill>
                  <a:srgbClr val="354053"/>
                </a:solidFill>
                <a:latin typeface="Roboto-Light"/>
              </a:rPr>
              <a:t>Om activiteiten aan te bieden, heb je een </a:t>
            </a:r>
            <a:r>
              <a:rPr lang="nl-NL" sz="2400" dirty="0">
                <a:solidFill>
                  <a:srgbClr val="354053"/>
                </a:solidFill>
                <a:highlight>
                  <a:srgbClr val="FFFF00"/>
                </a:highlight>
                <a:latin typeface="Roboto-Light"/>
              </a:rPr>
              <a:t>goed beeld </a:t>
            </a:r>
            <a:r>
              <a:rPr lang="nl-NL" sz="2400" dirty="0">
                <a:solidFill>
                  <a:srgbClr val="354053"/>
                </a:solidFill>
                <a:latin typeface="Roboto-Light"/>
              </a:rPr>
              <a:t>nodig van de interessegebieden. Je </a:t>
            </a:r>
            <a:r>
              <a:rPr lang="nl-NL" sz="2400" dirty="0">
                <a:solidFill>
                  <a:srgbClr val="354053"/>
                </a:solidFill>
                <a:highlight>
                  <a:srgbClr val="FFFF00"/>
                </a:highlight>
                <a:latin typeface="Roboto-Light"/>
              </a:rPr>
              <a:t>onderzoekt de beginsituatie </a:t>
            </a:r>
            <a:r>
              <a:rPr lang="nl-NL" sz="2400" dirty="0">
                <a:solidFill>
                  <a:srgbClr val="354053"/>
                </a:solidFill>
                <a:latin typeface="Roboto-Light"/>
              </a:rPr>
              <a:t>van de cliënt of groep en bepaalt samen welke </a:t>
            </a:r>
            <a:r>
              <a:rPr lang="nl-NL" sz="2400" dirty="0">
                <a:solidFill>
                  <a:srgbClr val="354053"/>
                </a:solidFill>
                <a:highlight>
                  <a:srgbClr val="FFFF00"/>
                </a:highlight>
                <a:latin typeface="Roboto-Light"/>
              </a:rPr>
              <a:t>behoeften</a:t>
            </a:r>
            <a:r>
              <a:rPr lang="nl-NL" sz="2400" dirty="0">
                <a:solidFill>
                  <a:srgbClr val="354053"/>
                </a:solidFill>
                <a:latin typeface="Roboto-Light"/>
              </a:rPr>
              <a:t> er zijn. Dan bepaal je de </a:t>
            </a:r>
            <a:r>
              <a:rPr lang="nl-NL" sz="2400" dirty="0">
                <a:solidFill>
                  <a:srgbClr val="354053"/>
                </a:solidFill>
                <a:highlight>
                  <a:srgbClr val="FFFF00"/>
                </a:highlight>
                <a:latin typeface="Roboto-Light"/>
              </a:rPr>
              <a:t>doelen</a:t>
            </a:r>
            <a:r>
              <a:rPr lang="nl-NL" sz="2400" dirty="0">
                <a:solidFill>
                  <a:srgbClr val="354053"/>
                </a:solidFill>
                <a:latin typeface="Roboto-Light"/>
              </a:rPr>
              <a:t> en overleg je welke activiteiten het meest geschikt zijn om de doelen te bereiken. </a:t>
            </a:r>
          </a:p>
          <a:p>
            <a:endParaRPr lang="nl-NL" sz="2400" dirty="0">
              <a:solidFill>
                <a:srgbClr val="354053"/>
              </a:solidFill>
              <a:latin typeface="Roboto-Light"/>
            </a:endParaRPr>
          </a:p>
          <a:p>
            <a:r>
              <a:rPr lang="nl-NL" sz="2400" i="1" dirty="0">
                <a:solidFill>
                  <a:srgbClr val="354053"/>
                </a:solidFill>
                <a:latin typeface="Roboto-Light"/>
              </a:rPr>
              <a:t>Noot: Niet bij alle doelgroepen is het mogelijk te vragen wat mensen leuk vinden. Vraag dan aan de ouders van de peuter of aan de familie van de client of maak een eigen inschatting waar hun interesses liggen.</a:t>
            </a:r>
            <a:endParaRPr lang="nl-NL" sz="2400" i="1" dirty="0"/>
          </a:p>
        </p:txBody>
      </p:sp>
    </p:spTree>
    <p:extLst>
      <p:ext uri="{BB962C8B-B14F-4D97-AF65-F5344CB8AC3E}">
        <p14:creationId xmlns:p14="http://schemas.microsoft.com/office/powerpoint/2010/main" val="101761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919875" y="814607"/>
            <a:ext cx="9720072" cy="1499616"/>
          </a:xfrm>
        </p:spPr>
        <p:txBody>
          <a:bodyPr>
            <a:normAutofit/>
          </a:bodyPr>
          <a:lstStyle/>
          <a:p>
            <a:r>
              <a:rPr lang="nl-NL" dirty="0">
                <a:solidFill>
                  <a:schemeClr val="bg1"/>
                </a:solidFill>
              </a:rPr>
              <a:t>Methodisch handelen bij activiteiten</a:t>
            </a:r>
            <a:br>
              <a:rPr lang="nl-NL" dirty="0">
                <a:solidFill>
                  <a:schemeClr val="bg1"/>
                </a:solidFill>
              </a:rPr>
            </a:br>
            <a:r>
              <a:rPr lang="nl-NL" dirty="0">
                <a:solidFill>
                  <a:schemeClr val="bg1"/>
                </a:solidFill>
              </a:rPr>
              <a:t>3-fasen model:</a:t>
            </a:r>
          </a:p>
        </p:txBody>
      </p:sp>
      <p:sp>
        <p:nvSpPr>
          <p:cNvPr id="4" name="Tekstvak 3">
            <a:extLst>
              <a:ext uri="{FF2B5EF4-FFF2-40B4-BE49-F238E27FC236}">
                <a16:creationId xmlns:a16="http://schemas.microsoft.com/office/drawing/2014/main" id="{67D5D7DD-48A2-44B4-BCB7-5DB9471053DC}"/>
              </a:ext>
            </a:extLst>
          </p:cNvPr>
          <p:cNvSpPr txBox="1"/>
          <p:nvPr/>
        </p:nvSpPr>
        <p:spPr>
          <a:xfrm>
            <a:off x="2664177" y="2565518"/>
            <a:ext cx="6863645" cy="3477875"/>
          </a:xfrm>
          <a:prstGeom prst="rect">
            <a:avLst/>
          </a:prstGeom>
          <a:noFill/>
        </p:spPr>
        <p:txBody>
          <a:bodyPr wrap="square" rtlCol="0">
            <a:spAutoFit/>
          </a:bodyPr>
          <a:lstStyle/>
          <a:p>
            <a:r>
              <a:rPr lang="nl-NL" sz="4400" dirty="0"/>
              <a:t>Fase 1: de voorbereiding</a:t>
            </a:r>
          </a:p>
          <a:p>
            <a:endParaRPr lang="nl-NL" sz="4400" dirty="0"/>
          </a:p>
          <a:p>
            <a:r>
              <a:rPr lang="nl-NL" sz="4400" dirty="0"/>
              <a:t>Fase 2: de uitvoering</a:t>
            </a:r>
          </a:p>
          <a:p>
            <a:endParaRPr lang="nl-NL" sz="4400" dirty="0"/>
          </a:p>
          <a:p>
            <a:r>
              <a:rPr lang="nl-NL" sz="4400" dirty="0"/>
              <a:t>Fase 3: de evaluatie </a:t>
            </a:r>
          </a:p>
        </p:txBody>
      </p:sp>
    </p:spTree>
    <p:extLst>
      <p:ext uri="{BB962C8B-B14F-4D97-AF65-F5344CB8AC3E}">
        <p14:creationId xmlns:p14="http://schemas.microsoft.com/office/powerpoint/2010/main" val="425950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234217"/>
            <a:ext cx="9720072" cy="1499616"/>
          </a:xfrm>
        </p:spPr>
        <p:txBody>
          <a:bodyPr/>
          <a:lstStyle/>
          <a:p>
            <a:r>
              <a:rPr lang="nl-NL" dirty="0">
                <a:solidFill>
                  <a:schemeClr val="bg1"/>
                </a:solidFill>
              </a:rPr>
              <a:t>Fase 1: de voorbereiding</a:t>
            </a:r>
          </a:p>
        </p:txBody>
      </p:sp>
      <p:pic>
        <p:nvPicPr>
          <p:cNvPr id="3" name="Afbeelding 2">
            <a:extLst>
              <a:ext uri="{FF2B5EF4-FFF2-40B4-BE49-F238E27FC236}">
                <a16:creationId xmlns:a16="http://schemas.microsoft.com/office/drawing/2014/main" id="{4A409835-6F22-438F-90F4-637CF5FFD906}"/>
              </a:ext>
            </a:extLst>
          </p:cNvPr>
          <p:cNvPicPr>
            <a:picLocks noChangeAspect="1"/>
          </p:cNvPicPr>
          <p:nvPr/>
        </p:nvPicPr>
        <p:blipFill>
          <a:blip r:embed="rId2"/>
          <a:stretch>
            <a:fillRect/>
          </a:stretch>
        </p:blipFill>
        <p:spPr>
          <a:xfrm>
            <a:off x="1120775" y="1267882"/>
            <a:ext cx="7823784" cy="5440539"/>
          </a:xfrm>
          <a:prstGeom prst="rect">
            <a:avLst/>
          </a:prstGeom>
        </p:spPr>
      </p:pic>
    </p:spTree>
    <p:extLst>
      <p:ext uri="{BB962C8B-B14F-4D97-AF65-F5344CB8AC3E}">
        <p14:creationId xmlns:p14="http://schemas.microsoft.com/office/powerpoint/2010/main" val="376143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a:xfrm>
            <a:off x="926083" y="3221059"/>
            <a:ext cx="10935717" cy="1499616"/>
          </a:xfrm>
        </p:spPr>
        <p:txBody>
          <a:bodyPr>
            <a:noAutofit/>
          </a:bodyPr>
          <a:lstStyle/>
          <a:p>
            <a:r>
              <a:rPr lang="nl-NL" sz="3200" b="1" dirty="0"/>
              <a:t>de huiswerkopdracht van deze is:</a:t>
            </a:r>
            <a:br>
              <a:rPr lang="nl-NL" sz="3200" dirty="0"/>
            </a:br>
            <a:br>
              <a:rPr lang="nl-NL" sz="3200" dirty="0"/>
            </a:br>
            <a:r>
              <a:rPr lang="nl-NL" sz="3200" dirty="0"/>
              <a:t> lees de theorie uit thema 12 nogmaals door </a:t>
            </a:r>
            <a:br>
              <a:rPr lang="nl-NL" sz="3200" dirty="0"/>
            </a:br>
            <a:r>
              <a:rPr lang="nl-NL" sz="3200" dirty="0"/>
              <a:t>(BOEK methodieken en begeleiden voor </a:t>
            </a:r>
            <a:r>
              <a:rPr lang="nl-NL" sz="3200" dirty="0" err="1"/>
              <a:t>mz</a:t>
            </a:r>
            <a:r>
              <a:rPr lang="nl-NL" sz="3200" dirty="0"/>
              <a:t>)</a:t>
            </a:r>
            <a:br>
              <a:rPr lang="nl-NL" sz="3200" dirty="0"/>
            </a:br>
            <a:br>
              <a:rPr lang="nl-NL" sz="3200" dirty="0"/>
            </a:br>
            <a:r>
              <a:rPr lang="nl-NL" sz="3200" dirty="0"/>
              <a:t>ga aan de slag met </a:t>
            </a:r>
            <a:r>
              <a:rPr lang="nl-NL" sz="3200" b="1" dirty="0"/>
              <a:t>fase 1</a:t>
            </a:r>
            <a:r>
              <a:rPr lang="nl-NL" sz="3200" dirty="0"/>
              <a:t>: </a:t>
            </a:r>
            <a:br>
              <a:rPr lang="nl-NL" sz="3200" dirty="0"/>
            </a:br>
            <a:br>
              <a:rPr lang="nl-NL" sz="3200" dirty="0"/>
            </a:br>
            <a:r>
              <a:rPr lang="nl-NL" sz="3200" dirty="0"/>
              <a:t>	-Beschrijf de instelling en doelgroep waar je stage loopt </a:t>
            </a:r>
            <a:r>
              <a:rPr lang="nl-NL" sz="3200" dirty="0">
                <a:highlight>
                  <a:srgbClr val="FFFF00"/>
                </a:highlight>
              </a:rPr>
              <a:t>(=stap 1)</a:t>
            </a:r>
            <a:br>
              <a:rPr lang="nl-NL" sz="3200" dirty="0">
                <a:highlight>
                  <a:srgbClr val="FFFF00"/>
                </a:highlight>
              </a:rPr>
            </a:br>
            <a:br>
              <a:rPr lang="nl-NL" sz="3200" dirty="0">
                <a:highlight>
                  <a:srgbClr val="FFFF00"/>
                </a:highlight>
              </a:rPr>
            </a:br>
            <a:r>
              <a:rPr lang="nl-NL" sz="3200" dirty="0"/>
              <a:t>	-Beschrijf de mogelijkheden en beperkingen op t.a.v. activiteiten.</a:t>
            </a:r>
            <a:br>
              <a:rPr lang="nl-NL" sz="3200" dirty="0"/>
            </a:br>
            <a:br>
              <a:rPr lang="nl-NL" sz="3200" dirty="0"/>
            </a:br>
            <a:r>
              <a:rPr lang="nl-NL" sz="3200" dirty="0"/>
              <a:t>	-welke activiteiten zijn allemaal mogelijk en schrijf deze </a:t>
            </a:r>
            <a:br>
              <a:rPr lang="nl-NL" sz="3200" dirty="0"/>
            </a:br>
            <a:r>
              <a:rPr lang="nl-NL" sz="3200" dirty="0"/>
              <a:t>            op(minimaal </a:t>
            </a:r>
            <a:r>
              <a:rPr lang="nl-NL" sz="3200" b="1" dirty="0">
                <a:highlight>
                  <a:srgbClr val="FFFF00"/>
                </a:highlight>
              </a:rPr>
              <a:t>8</a:t>
            </a:r>
            <a:r>
              <a:rPr lang="nl-NL" sz="3200" dirty="0"/>
              <a:t> activiteiten).</a:t>
            </a:r>
            <a:br>
              <a:rPr lang="nl-NL" sz="3200" dirty="0"/>
            </a:br>
            <a:br>
              <a:rPr lang="nl-NL" sz="3200" dirty="0"/>
            </a:br>
            <a:r>
              <a:rPr lang="nl-NL" sz="3200" dirty="0"/>
              <a:t>	</a:t>
            </a:r>
            <a:br>
              <a:rPr lang="nl-NL" sz="3200" dirty="0"/>
            </a:br>
            <a:r>
              <a:rPr lang="nl-NL" sz="3200" dirty="0"/>
              <a:t>	</a:t>
            </a:r>
          </a:p>
        </p:txBody>
      </p:sp>
      <p:sp>
        <p:nvSpPr>
          <p:cNvPr id="6" name="Pijl: rechts 5">
            <a:extLst>
              <a:ext uri="{FF2B5EF4-FFF2-40B4-BE49-F238E27FC236}">
                <a16:creationId xmlns:a16="http://schemas.microsoft.com/office/drawing/2014/main" id="{15AB7501-1884-4030-9324-C4B9371C9065}"/>
              </a:ext>
            </a:extLst>
          </p:cNvPr>
          <p:cNvSpPr/>
          <p:nvPr/>
        </p:nvSpPr>
        <p:spPr>
          <a:xfrm>
            <a:off x="168701" y="2867892"/>
            <a:ext cx="757382"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2F07CBA-F0A1-47E2-B70D-4FF38A220F0C}"/>
              </a:ext>
            </a:extLst>
          </p:cNvPr>
          <p:cNvPicPr>
            <a:picLocks noChangeAspect="1"/>
          </p:cNvPicPr>
          <p:nvPr/>
        </p:nvPicPr>
        <p:blipFill>
          <a:blip r:embed="rId2"/>
          <a:stretch>
            <a:fillRect/>
          </a:stretch>
        </p:blipFill>
        <p:spPr>
          <a:xfrm>
            <a:off x="9744181" y="426317"/>
            <a:ext cx="1800225" cy="2543175"/>
          </a:xfrm>
          <a:prstGeom prst="rect">
            <a:avLst/>
          </a:prstGeom>
        </p:spPr>
      </p:pic>
    </p:spTree>
    <p:extLst>
      <p:ext uri="{BB962C8B-B14F-4D97-AF65-F5344CB8AC3E}">
        <p14:creationId xmlns:p14="http://schemas.microsoft.com/office/powerpoint/2010/main" val="295154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3" y="711201"/>
            <a:ext cx="9423399" cy="5571066"/>
          </a:xfrm>
        </p:spPr>
        <p:txBody>
          <a:bodyPr vert="horz" lIns="91440" tIns="45720" rIns="91440" bIns="45720" rtlCol="0" anchor="ctr">
            <a:normAutofit/>
          </a:bodyPr>
          <a:lstStyle/>
          <a:p>
            <a:br>
              <a:rPr lang="en-US" sz="3600" b="1" dirty="0">
                <a:solidFill>
                  <a:schemeClr val="tx1"/>
                </a:solidFill>
              </a:rPr>
            </a:br>
            <a:br>
              <a:rPr lang="en-US" sz="3600" dirty="0">
                <a:solidFill>
                  <a:schemeClr val="tx1"/>
                </a:solidFill>
              </a:rPr>
            </a:br>
            <a:r>
              <a:rPr lang="en-US" sz="3600" dirty="0">
                <a:solidFill>
                  <a:schemeClr val="tx1"/>
                </a:solidFill>
              </a:rPr>
              <a:t>Tot </a:t>
            </a:r>
            <a:r>
              <a:rPr lang="en-US" sz="3600" dirty="0" err="1">
                <a:solidFill>
                  <a:schemeClr val="tx1"/>
                </a:solidFill>
              </a:rPr>
              <a:t>volgende</a:t>
            </a:r>
            <a:r>
              <a:rPr lang="en-US" sz="3600" dirty="0">
                <a:solidFill>
                  <a:schemeClr val="tx1"/>
                </a:solidFill>
              </a:rPr>
              <a:t> week!</a:t>
            </a:r>
            <a:br>
              <a:rPr lang="en-US" sz="3600" dirty="0">
                <a:solidFill>
                  <a:schemeClr val="tx1"/>
                </a:solidFill>
              </a:rPr>
            </a:br>
            <a:br>
              <a:rPr lang="en-US" sz="3600" dirty="0">
                <a:solidFill>
                  <a:schemeClr val="tx1"/>
                </a:solidFill>
              </a:rPr>
            </a:br>
            <a:r>
              <a:rPr lang="en-US" sz="3600" dirty="0">
                <a:solidFill>
                  <a:schemeClr val="tx1"/>
                </a:solidFill>
              </a:rPr>
              <a:t>Dan </a:t>
            </a:r>
            <a:r>
              <a:rPr lang="en-US" sz="3600" dirty="0" err="1">
                <a:solidFill>
                  <a:schemeClr val="tx1"/>
                </a:solidFill>
              </a:rPr>
              <a:t>gaan</a:t>
            </a:r>
            <a:r>
              <a:rPr lang="en-US" sz="3600" dirty="0">
                <a:solidFill>
                  <a:schemeClr val="tx1"/>
                </a:solidFill>
              </a:rPr>
              <a:t> we </a:t>
            </a:r>
            <a:r>
              <a:rPr lang="en-US" sz="3600" dirty="0" err="1">
                <a:solidFill>
                  <a:schemeClr val="tx1"/>
                </a:solidFill>
              </a:rPr>
              <a:t>aan</a:t>
            </a:r>
            <a:r>
              <a:rPr lang="en-US" sz="3600" dirty="0">
                <a:solidFill>
                  <a:schemeClr val="tx1"/>
                </a:solidFill>
              </a:rPr>
              <a:t> de slag met </a:t>
            </a:r>
            <a:r>
              <a:rPr lang="en-US" sz="3600" b="1" dirty="0" err="1">
                <a:solidFill>
                  <a:schemeClr val="tx1"/>
                </a:solidFill>
              </a:rPr>
              <a:t>examen</a:t>
            </a: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59972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3CAF1-0CBB-4497-B7BE-E85DC1889402}"/>
              </a:ext>
            </a:extLst>
          </p:cNvPr>
          <p:cNvSpPr>
            <a:spLocks noGrp="1"/>
          </p:cNvSpPr>
          <p:nvPr>
            <p:ph type="title"/>
          </p:nvPr>
        </p:nvSpPr>
        <p:spPr>
          <a:xfrm>
            <a:off x="993648" y="1041400"/>
            <a:ext cx="5593419" cy="1499616"/>
          </a:xfrm>
        </p:spPr>
        <p:txBody>
          <a:bodyPr>
            <a:normAutofit/>
          </a:bodyPr>
          <a:lstStyle/>
          <a:p>
            <a:r>
              <a:rPr lang="nl-NL" sz="3700" b="1" dirty="0"/>
              <a:t>Het belang van activiteiten</a:t>
            </a:r>
            <a:br>
              <a:rPr lang="nl-NL" sz="3700" dirty="0"/>
            </a:br>
            <a:endParaRPr lang="nl-NL" sz="3700" dirty="0"/>
          </a:p>
        </p:txBody>
      </p:sp>
      <p:sp>
        <p:nvSpPr>
          <p:cNvPr id="3" name="Tijdelijke aanduiding voor inhoud 2">
            <a:extLst>
              <a:ext uri="{FF2B5EF4-FFF2-40B4-BE49-F238E27FC236}">
                <a16:creationId xmlns:a16="http://schemas.microsoft.com/office/drawing/2014/main" id="{A709816C-9DF4-4DB5-876C-587C5F4F7B3B}"/>
              </a:ext>
            </a:extLst>
          </p:cNvPr>
          <p:cNvSpPr>
            <a:spLocks noGrp="1"/>
          </p:cNvSpPr>
          <p:nvPr>
            <p:ph idx="1"/>
          </p:nvPr>
        </p:nvSpPr>
        <p:spPr>
          <a:xfrm>
            <a:off x="993648" y="2138680"/>
            <a:ext cx="4429615" cy="3931920"/>
          </a:xfrm>
          <a:solidFill>
            <a:schemeClr val="accent1"/>
          </a:solidFill>
        </p:spPr>
        <p:txBody>
          <a:bodyPr>
            <a:normAutofit/>
          </a:bodyPr>
          <a:lstStyle/>
          <a:p>
            <a:r>
              <a:rPr lang="nl-NL" dirty="0"/>
              <a:t>BRON: THEMA 12 – ACTIVEITEN (vanaf </a:t>
            </a:r>
            <a:r>
              <a:rPr lang="nl-NL" b="1" dirty="0" err="1"/>
              <a:t>blz</a:t>
            </a:r>
            <a:r>
              <a:rPr lang="nl-NL" b="1" dirty="0"/>
              <a:t> 229</a:t>
            </a:r>
            <a:r>
              <a:rPr lang="nl-NL" dirty="0"/>
              <a:t>)</a:t>
            </a:r>
          </a:p>
          <a:p>
            <a:endParaRPr lang="nl-NL" dirty="0"/>
          </a:p>
          <a:p>
            <a:pPr marL="0" indent="0">
              <a:buNone/>
            </a:pPr>
            <a:r>
              <a:rPr lang="nl-NL" dirty="0"/>
              <a:t>	</a:t>
            </a:r>
          </a:p>
          <a:p>
            <a:pPr>
              <a:buFont typeface="Courier New" panose="02070309020205020404" pitchFamily="49" charset="0"/>
              <a:buChar char="o"/>
            </a:pPr>
            <a:endParaRPr lang="nl-NL" dirty="0"/>
          </a:p>
          <a:p>
            <a:endParaRPr lang="nl-NL" dirty="0"/>
          </a:p>
        </p:txBody>
      </p:sp>
      <p:pic>
        <p:nvPicPr>
          <p:cNvPr id="4" name="Afbeelding 3">
            <a:extLst>
              <a:ext uri="{FF2B5EF4-FFF2-40B4-BE49-F238E27FC236}">
                <a16:creationId xmlns:a16="http://schemas.microsoft.com/office/drawing/2014/main" id="{E96B30F1-CADD-4B1E-8A14-E07C9DB83B48}"/>
              </a:ext>
            </a:extLst>
          </p:cNvPr>
          <p:cNvPicPr>
            <a:picLocks noChangeAspect="1"/>
          </p:cNvPicPr>
          <p:nvPr/>
        </p:nvPicPr>
        <p:blipFill>
          <a:blip r:embed="rId3"/>
          <a:stretch>
            <a:fillRect/>
          </a:stretch>
        </p:blipFill>
        <p:spPr>
          <a:xfrm>
            <a:off x="6871716" y="640080"/>
            <a:ext cx="3904488" cy="5577840"/>
          </a:xfrm>
          <a:prstGeom prst="rect">
            <a:avLst/>
          </a:prstGeom>
        </p:spPr>
      </p:pic>
    </p:spTree>
    <p:extLst>
      <p:ext uri="{BB962C8B-B14F-4D97-AF65-F5344CB8AC3E}">
        <p14:creationId xmlns:p14="http://schemas.microsoft.com/office/powerpoint/2010/main" val="333093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4B21A025-BFD8-4EFC-8670-C9D563942AAB}"/>
              </a:ext>
            </a:extLst>
          </p:cNvPr>
          <p:cNvPicPr>
            <a:picLocks noChangeAspect="1"/>
          </p:cNvPicPr>
          <p:nvPr/>
        </p:nvPicPr>
        <p:blipFill rotWithShape="1">
          <a:blip r:embed="rId2">
            <a:alphaModFix amt="45000"/>
          </a:blip>
          <a:srcRect l="23453" r="9898"/>
          <a:stretch/>
        </p:blipFill>
        <p:spPr>
          <a:xfrm>
            <a:off x="20" y="-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643467" y="643467"/>
            <a:ext cx="7433732" cy="5571066"/>
          </a:xfrm>
        </p:spPr>
        <p:txBody>
          <a:bodyPr vert="horz" lIns="91440" tIns="45720" rIns="91440" bIns="45720" rtlCol="0" anchor="ctr">
            <a:normAutofit/>
          </a:bodyPr>
          <a:lstStyle/>
          <a:p>
            <a:r>
              <a:rPr lang="nl-NL" sz="3600" dirty="0">
                <a:solidFill>
                  <a:schemeClr val="tx1"/>
                </a:solidFill>
              </a:rPr>
              <a:t>Lesdoelen:</a:t>
            </a:r>
            <a:br>
              <a:rPr lang="nl-NL" sz="3600" dirty="0">
                <a:solidFill>
                  <a:schemeClr val="tx1"/>
                </a:solidFill>
              </a:rPr>
            </a:br>
            <a:br>
              <a:rPr lang="nl-NL" sz="3600" dirty="0">
                <a:solidFill>
                  <a:schemeClr val="tx1"/>
                </a:solidFill>
              </a:rPr>
            </a:br>
            <a:r>
              <a:rPr lang="nl-NL" sz="3600" dirty="0">
                <a:solidFill>
                  <a:schemeClr val="tx1"/>
                </a:solidFill>
              </a:rPr>
              <a:t>- je hebt kennis gemaakt met het de theorie over het belang van  activiteiten</a:t>
            </a:r>
            <a:br>
              <a:rPr lang="nl-NL" sz="3600" dirty="0">
                <a:solidFill>
                  <a:schemeClr val="tx1"/>
                </a:solidFill>
              </a:rPr>
            </a:br>
            <a:r>
              <a:rPr lang="nl-NL" sz="3600" dirty="0">
                <a:solidFill>
                  <a:schemeClr val="tx1"/>
                </a:solidFill>
              </a:rPr>
              <a:t> </a:t>
            </a:r>
            <a:br>
              <a:rPr lang="nl-NL" sz="3600" dirty="0">
                <a:solidFill>
                  <a:schemeClr val="tx1"/>
                </a:solidFill>
              </a:rPr>
            </a:br>
            <a:r>
              <a:rPr lang="nl-NL" sz="3600" dirty="0">
                <a:solidFill>
                  <a:schemeClr val="tx1"/>
                </a:solidFill>
              </a:rPr>
              <a:t>- je kent meerdere activiteiten categorieën</a:t>
            </a:r>
            <a:br>
              <a:rPr lang="nl-NL" sz="3600" dirty="0">
                <a:solidFill>
                  <a:schemeClr val="tx1"/>
                </a:solidFill>
              </a:rPr>
            </a:br>
            <a:br>
              <a:rPr lang="nl-NL" sz="3600" dirty="0">
                <a:solidFill>
                  <a:schemeClr val="tx1"/>
                </a:solidFill>
              </a:rPr>
            </a:br>
            <a:r>
              <a:rPr lang="nl-NL" sz="3600" dirty="0">
                <a:solidFill>
                  <a:schemeClr val="tx1"/>
                </a:solidFill>
              </a:rPr>
              <a:t>-je kent verschillende activiteiten</a:t>
            </a:r>
            <a:br>
              <a:rPr lang="nl-NL" sz="3600" dirty="0">
                <a:solidFill>
                  <a:schemeClr val="tx1"/>
                </a:solidFill>
              </a:rPr>
            </a:br>
            <a:br>
              <a:rPr lang="nl-NL" sz="3600" dirty="0">
                <a:solidFill>
                  <a:schemeClr val="tx1"/>
                </a:solidFill>
              </a:rPr>
            </a:br>
            <a:r>
              <a:rPr lang="nl-NL" sz="3600" dirty="0">
                <a:solidFill>
                  <a:schemeClr val="tx1"/>
                </a:solidFill>
              </a:rPr>
              <a:t>je weet hoe je een activiteit afstemt op de doelgroep</a:t>
            </a:r>
            <a:endParaRPr lang="en-US" sz="3600" dirty="0">
              <a:solidFill>
                <a:schemeClr val="tx1"/>
              </a:solidFill>
            </a:endParaRPr>
          </a:p>
        </p:txBody>
      </p:sp>
      <p:cxnSp>
        <p:nvCxnSpPr>
          <p:cNvPr id="39" name="Straight Connector 3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686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3">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4" y="711201"/>
            <a:ext cx="8375408" cy="5571066"/>
          </a:xfrm>
        </p:spPr>
        <p:txBody>
          <a:bodyPr vert="horz" lIns="91440" tIns="45720" rIns="91440" bIns="45720" rtlCol="0" anchor="ctr">
            <a:normAutofit/>
          </a:bodyPr>
          <a:lstStyle/>
          <a:p>
            <a:r>
              <a:rPr lang="en-US" sz="3600" dirty="0" err="1">
                <a:solidFill>
                  <a:schemeClr val="tx1"/>
                </a:solidFill>
              </a:rPr>
              <a:t>Terugbllik</a:t>
            </a:r>
            <a:r>
              <a:rPr lang="en-US" sz="3600" dirty="0">
                <a:solidFill>
                  <a:schemeClr val="tx1"/>
                </a:solidFill>
              </a:rPr>
              <a:t> </a:t>
            </a:r>
            <a:r>
              <a:rPr lang="en-US" sz="3600" dirty="0" err="1">
                <a:solidFill>
                  <a:schemeClr val="tx1"/>
                </a:solidFill>
              </a:rPr>
              <a:t>naar</a:t>
            </a:r>
            <a:r>
              <a:rPr lang="en-US" sz="3600" dirty="0">
                <a:solidFill>
                  <a:schemeClr val="tx1"/>
                </a:solidFill>
              </a:rPr>
              <a:t> </a:t>
            </a:r>
            <a:r>
              <a:rPr lang="en-US" sz="3600" dirty="0" err="1">
                <a:solidFill>
                  <a:schemeClr val="tx1"/>
                </a:solidFill>
              </a:rPr>
              <a:t>een</a:t>
            </a:r>
            <a:r>
              <a:rPr lang="en-US" sz="3600" dirty="0">
                <a:solidFill>
                  <a:schemeClr val="tx1"/>
                </a:solidFill>
              </a:rPr>
              <a:t> </a:t>
            </a:r>
            <a:r>
              <a:rPr lang="en-US" sz="3600" dirty="0" err="1">
                <a:solidFill>
                  <a:schemeClr val="tx1"/>
                </a:solidFill>
              </a:rPr>
              <a:t>paar</a:t>
            </a:r>
            <a:r>
              <a:rPr lang="en-US" sz="3600" dirty="0">
                <a:solidFill>
                  <a:schemeClr val="tx1"/>
                </a:solidFill>
              </a:rPr>
              <a:t> </a:t>
            </a:r>
            <a:r>
              <a:rPr lang="en-US" sz="3600" dirty="0" err="1">
                <a:solidFill>
                  <a:schemeClr val="tx1"/>
                </a:solidFill>
              </a:rPr>
              <a:t>weken</a:t>
            </a:r>
            <a:r>
              <a:rPr lang="en-US" sz="3600" dirty="0">
                <a:solidFill>
                  <a:schemeClr val="tx1"/>
                </a:solidFill>
              </a:rPr>
              <a:t> </a:t>
            </a:r>
            <a:r>
              <a:rPr lang="en-US" sz="3600" dirty="0" err="1">
                <a:solidFill>
                  <a:schemeClr val="tx1"/>
                </a:solidFill>
              </a:rPr>
              <a:t>geleden</a:t>
            </a:r>
            <a:r>
              <a:rPr lang="en-US" sz="3600" dirty="0">
                <a:solidFill>
                  <a:schemeClr val="tx1"/>
                </a:solidFill>
              </a:rPr>
              <a:t>:</a:t>
            </a:r>
            <a:br>
              <a:rPr lang="en-US" sz="3600" dirty="0">
                <a:solidFill>
                  <a:schemeClr val="tx1"/>
                </a:solidFill>
              </a:rPr>
            </a:br>
            <a:br>
              <a:rPr lang="en-US" sz="3600" dirty="0">
                <a:solidFill>
                  <a:schemeClr val="tx1"/>
                </a:solidFill>
              </a:rPr>
            </a:br>
            <a:r>
              <a:rPr lang="en-US" sz="3600" b="1" dirty="0" err="1">
                <a:solidFill>
                  <a:schemeClr val="tx1"/>
                </a:solidFill>
              </a:rPr>
              <a:t>welke</a:t>
            </a:r>
            <a:r>
              <a:rPr lang="en-US" sz="3600" b="1" dirty="0">
                <a:solidFill>
                  <a:schemeClr val="tx1"/>
                </a:solidFill>
              </a:rPr>
              <a:t> 4 </a:t>
            </a:r>
            <a:r>
              <a:rPr lang="en-US" sz="3600" b="1" dirty="0" err="1">
                <a:solidFill>
                  <a:schemeClr val="tx1"/>
                </a:solidFill>
              </a:rPr>
              <a:t>basistechnieken</a:t>
            </a:r>
            <a:r>
              <a:rPr lang="en-US" sz="3600" b="1" dirty="0">
                <a:solidFill>
                  <a:schemeClr val="tx1"/>
                </a:solidFill>
              </a:rPr>
              <a:t> </a:t>
            </a:r>
            <a:r>
              <a:rPr lang="en-US" sz="3600" b="1" dirty="0" err="1">
                <a:solidFill>
                  <a:schemeClr val="tx1"/>
                </a:solidFill>
              </a:rPr>
              <a:t>hebben</a:t>
            </a:r>
            <a:r>
              <a:rPr lang="en-US" sz="3600" b="1" dirty="0">
                <a:solidFill>
                  <a:schemeClr val="tx1"/>
                </a:solidFill>
              </a:rPr>
              <a:t> we </a:t>
            </a:r>
            <a:r>
              <a:rPr lang="en-US" sz="3600" b="1" dirty="0" err="1">
                <a:solidFill>
                  <a:schemeClr val="tx1"/>
                </a:solidFill>
              </a:rPr>
              <a:t>besproken</a:t>
            </a:r>
            <a:r>
              <a:rPr lang="en-US" sz="3600" b="1" dirty="0">
                <a:solidFill>
                  <a:schemeClr val="tx1"/>
                </a:solidFill>
              </a:rPr>
              <a:t>?</a:t>
            </a:r>
            <a:br>
              <a:rPr lang="en-US" sz="3600" b="1" dirty="0">
                <a:solidFill>
                  <a:schemeClr val="tx1"/>
                </a:solidFill>
              </a:rPr>
            </a:br>
            <a:br>
              <a:rPr lang="en-US" sz="3600" b="1" dirty="0">
                <a:solidFill>
                  <a:schemeClr val="tx1"/>
                </a:solidFill>
              </a:rPr>
            </a:b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70106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3CAF1-0CBB-4497-B7BE-E85DC1889402}"/>
              </a:ext>
            </a:extLst>
          </p:cNvPr>
          <p:cNvSpPr>
            <a:spLocks noGrp="1"/>
          </p:cNvSpPr>
          <p:nvPr>
            <p:ph type="title"/>
          </p:nvPr>
        </p:nvSpPr>
        <p:spPr>
          <a:xfrm>
            <a:off x="821665" y="868555"/>
            <a:ext cx="9720072" cy="1499616"/>
          </a:xfrm>
        </p:spPr>
        <p:txBody>
          <a:bodyPr/>
          <a:lstStyle/>
          <a:p>
            <a:r>
              <a:rPr lang="nl-NL" dirty="0"/>
              <a:t>Welke creatieve technieken zijn er?</a:t>
            </a:r>
            <a:br>
              <a:rPr lang="nl-NL" dirty="0"/>
            </a:br>
            <a:endParaRPr lang="nl-NL" dirty="0"/>
          </a:p>
        </p:txBody>
      </p:sp>
      <p:sp>
        <p:nvSpPr>
          <p:cNvPr id="3" name="Tijdelijke aanduiding voor inhoud 2">
            <a:extLst>
              <a:ext uri="{FF2B5EF4-FFF2-40B4-BE49-F238E27FC236}">
                <a16:creationId xmlns:a16="http://schemas.microsoft.com/office/drawing/2014/main" id="{A709816C-9DF4-4DB5-876C-587C5F4F7B3B}"/>
              </a:ext>
            </a:extLst>
          </p:cNvPr>
          <p:cNvSpPr>
            <a:spLocks noGrp="1"/>
          </p:cNvSpPr>
          <p:nvPr>
            <p:ph idx="1"/>
          </p:nvPr>
        </p:nvSpPr>
        <p:spPr>
          <a:xfrm>
            <a:off x="1167768" y="1883141"/>
            <a:ext cx="9720071" cy="4023360"/>
          </a:xfrm>
        </p:spPr>
        <p:txBody>
          <a:bodyPr>
            <a:normAutofit lnSpcReduction="10000"/>
          </a:bodyPr>
          <a:lstStyle/>
          <a:p>
            <a:r>
              <a:rPr lang="nl-NL" dirty="0"/>
              <a:t>BRON: THEMA 13 – BASISTECHNIEKEN VOOR ACTIVEITEN (vanaf </a:t>
            </a:r>
            <a:r>
              <a:rPr lang="nl-NL" dirty="0" err="1"/>
              <a:t>blz</a:t>
            </a:r>
            <a:r>
              <a:rPr lang="nl-NL" dirty="0"/>
              <a:t> 249)</a:t>
            </a:r>
          </a:p>
          <a:p>
            <a:endParaRPr lang="nl-NL" dirty="0"/>
          </a:p>
          <a:p>
            <a:pPr marL="0" indent="0">
              <a:buNone/>
            </a:pPr>
            <a:r>
              <a:rPr lang="nl-NL" dirty="0"/>
              <a:t>	</a:t>
            </a:r>
            <a:r>
              <a:rPr lang="nl-NL" sz="3200" b="1" dirty="0"/>
              <a:t>- TEKENEN &amp; SCHILDEREN</a:t>
            </a:r>
          </a:p>
          <a:p>
            <a:pPr marL="0" indent="0">
              <a:buNone/>
            </a:pPr>
            <a:r>
              <a:rPr lang="nl-NL" sz="3200" b="1" dirty="0"/>
              <a:t>	- HOUTBEWERKING</a:t>
            </a:r>
          </a:p>
          <a:p>
            <a:pPr marL="0" indent="0">
              <a:buNone/>
            </a:pPr>
            <a:r>
              <a:rPr lang="nl-NL" sz="3200" b="1" dirty="0"/>
              <a:t>	-TEXTIELE WERKVORMEN</a:t>
            </a:r>
          </a:p>
          <a:p>
            <a:pPr marL="0" indent="0">
              <a:buNone/>
            </a:pPr>
            <a:r>
              <a:rPr lang="nl-NL" sz="3200" b="1" dirty="0"/>
              <a:t>	-DIGITALE FOTOGRAFIE</a:t>
            </a:r>
          </a:p>
          <a:p>
            <a:pPr marL="0" indent="0">
              <a:buNone/>
            </a:pPr>
            <a:endParaRPr lang="nl-NL" dirty="0"/>
          </a:p>
          <a:p>
            <a:pPr marL="0" indent="0">
              <a:buNone/>
            </a:pPr>
            <a:r>
              <a:rPr lang="nl-NL" dirty="0"/>
              <a:t>	</a:t>
            </a:r>
          </a:p>
        </p:txBody>
      </p:sp>
      <p:pic>
        <p:nvPicPr>
          <p:cNvPr id="4" name="Afbeelding 3">
            <a:extLst>
              <a:ext uri="{FF2B5EF4-FFF2-40B4-BE49-F238E27FC236}">
                <a16:creationId xmlns:a16="http://schemas.microsoft.com/office/drawing/2014/main" id="{E96B30F1-CADD-4B1E-8A14-E07C9DB83B48}"/>
              </a:ext>
            </a:extLst>
          </p:cNvPr>
          <p:cNvPicPr>
            <a:picLocks noChangeAspect="1"/>
          </p:cNvPicPr>
          <p:nvPr/>
        </p:nvPicPr>
        <p:blipFill>
          <a:blip r:embed="rId3"/>
          <a:stretch>
            <a:fillRect/>
          </a:stretch>
        </p:blipFill>
        <p:spPr>
          <a:xfrm>
            <a:off x="10105949" y="396240"/>
            <a:ext cx="1836566" cy="2621280"/>
          </a:xfrm>
          <a:prstGeom prst="rect">
            <a:avLst/>
          </a:prstGeom>
        </p:spPr>
      </p:pic>
    </p:spTree>
    <p:extLst>
      <p:ext uri="{BB962C8B-B14F-4D97-AF65-F5344CB8AC3E}">
        <p14:creationId xmlns:p14="http://schemas.microsoft.com/office/powerpoint/2010/main" val="160867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24128" y="2364807"/>
            <a:ext cx="9720072" cy="1499616"/>
          </a:xfrm>
        </p:spPr>
        <p:txBody>
          <a:bodyPr>
            <a:normAutofit fontScale="90000"/>
          </a:bodyPr>
          <a:lstStyle/>
          <a:p>
            <a:r>
              <a:rPr lang="nl-NL" b="1" dirty="0"/>
              <a:t>Vraag aan de groep: </a:t>
            </a:r>
            <a:br>
              <a:rPr lang="nl-NL" b="1" dirty="0"/>
            </a:br>
            <a:br>
              <a:rPr lang="nl-NL" b="1" dirty="0"/>
            </a:br>
            <a:r>
              <a:rPr lang="nl-NL" dirty="0"/>
              <a:t>‘waarom zijn activiteiten belangrijk voor mensen?’</a:t>
            </a:r>
          </a:p>
        </p:txBody>
      </p:sp>
    </p:spTree>
    <p:extLst>
      <p:ext uri="{BB962C8B-B14F-4D97-AF65-F5344CB8AC3E}">
        <p14:creationId xmlns:p14="http://schemas.microsoft.com/office/powerpoint/2010/main" val="24518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24128" y="2364807"/>
            <a:ext cx="9720072" cy="1499616"/>
          </a:xfrm>
        </p:spPr>
        <p:txBody>
          <a:bodyPr>
            <a:normAutofit fontScale="90000"/>
          </a:bodyPr>
          <a:lstStyle/>
          <a:p>
            <a:r>
              <a:rPr lang="nl-NL" b="1" dirty="0"/>
              <a:t>Vraag aan de groep: </a:t>
            </a:r>
            <a:br>
              <a:rPr lang="nl-NL" b="1" dirty="0"/>
            </a:br>
            <a:br>
              <a:rPr lang="nl-NL" b="1" dirty="0"/>
            </a:br>
            <a:r>
              <a:rPr lang="nl-NL" dirty="0"/>
              <a:t>‘wat zal er gebeuren als er geen activiteiten meer zijn’? </a:t>
            </a:r>
          </a:p>
        </p:txBody>
      </p:sp>
    </p:spTree>
    <p:extLst>
      <p:ext uri="{BB962C8B-B14F-4D97-AF65-F5344CB8AC3E}">
        <p14:creationId xmlns:p14="http://schemas.microsoft.com/office/powerpoint/2010/main" val="83616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439928" y="0"/>
            <a:ext cx="9720072" cy="1499616"/>
          </a:xfrm>
        </p:spPr>
        <p:txBody>
          <a:bodyPr/>
          <a:lstStyle/>
          <a:p>
            <a:r>
              <a:rPr lang="nl-NL" b="1" dirty="0"/>
              <a:t>Het belang van activiteiten</a:t>
            </a:r>
          </a:p>
        </p:txBody>
      </p:sp>
      <p:sp>
        <p:nvSpPr>
          <p:cNvPr id="6" name="Tekstvak 5">
            <a:extLst>
              <a:ext uri="{FF2B5EF4-FFF2-40B4-BE49-F238E27FC236}">
                <a16:creationId xmlns:a16="http://schemas.microsoft.com/office/drawing/2014/main" id="{084D9B4F-EBF6-44BF-ADD9-31D9D5FD0B84}"/>
              </a:ext>
            </a:extLst>
          </p:cNvPr>
          <p:cNvSpPr txBox="1"/>
          <p:nvPr/>
        </p:nvSpPr>
        <p:spPr>
          <a:xfrm>
            <a:off x="1203960" y="1119632"/>
            <a:ext cx="10414000" cy="5509200"/>
          </a:xfrm>
          <a:prstGeom prst="rect">
            <a:avLst/>
          </a:prstGeom>
          <a:noFill/>
        </p:spPr>
        <p:txBody>
          <a:bodyPr wrap="square" rtlCol="0">
            <a:spAutoFit/>
          </a:bodyPr>
          <a:lstStyle/>
          <a:p>
            <a:r>
              <a:rPr lang="nl-NL" sz="3200" dirty="0">
                <a:latin typeface="Roboto-Light"/>
              </a:rPr>
              <a:t>-Het plannen van activiteiten brengt structuur in de dag, zo creëer je vaste momenten om te eten, te ontspannen, bezig te zijn en te rusten. Die momenten heeft iedereen nodig. </a:t>
            </a:r>
          </a:p>
          <a:p>
            <a:endParaRPr lang="nl-NL" sz="3200" dirty="0">
              <a:latin typeface="Roboto-Light"/>
            </a:endParaRPr>
          </a:p>
          <a:p>
            <a:r>
              <a:rPr lang="nl-NL" sz="3200" dirty="0">
                <a:latin typeface="Roboto-Light"/>
              </a:rPr>
              <a:t>-Samen iets ondernemen, geeft je het gevoel dat je ergens bij hoort. Je neemt actief deel aan de maatschappij en doet sociale contacten op. </a:t>
            </a:r>
          </a:p>
          <a:p>
            <a:endParaRPr lang="nl-NL" sz="3200" dirty="0">
              <a:latin typeface="Roboto-Light"/>
            </a:endParaRPr>
          </a:p>
          <a:p>
            <a:r>
              <a:rPr lang="nl-NL" sz="3200" dirty="0">
                <a:latin typeface="Roboto-Light"/>
              </a:rPr>
              <a:t>-Door actief bezig zijn, ontwikkel je kennis en vaardigheden, waardoor je zelfstandiger wordt.</a:t>
            </a:r>
            <a:endParaRPr lang="nl-NL" sz="3200" dirty="0"/>
          </a:p>
        </p:txBody>
      </p:sp>
    </p:spTree>
    <p:extLst>
      <p:ext uri="{BB962C8B-B14F-4D97-AF65-F5344CB8AC3E}">
        <p14:creationId xmlns:p14="http://schemas.microsoft.com/office/powerpoint/2010/main" val="2646432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FEB23C-D07B-425E-AC97-BAD710D6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D5F96-A21B-4F41-AD9A-568C116B2F86}">
  <ds:schemaRefs>
    <ds:schemaRef ds:uri="http://schemas.microsoft.com/sharepoint/v3/contenttype/forms"/>
  </ds:schemaRefs>
</ds:datastoreItem>
</file>

<file path=customXml/itemProps3.xml><?xml version="1.0" encoding="utf-8"?>
<ds:datastoreItem xmlns:ds="http://schemas.openxmlformats.org/officeDocument/2006/customXml" ds:itemID="{87C69A43-D2CD-43DC-A239-45BAAB01B52A}">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f0c2a196-fb86-4a80-b53b-494531e97d44"/>
    <ds:schemaRef ds:uri="http://www.w3.org/XML/1998/namespace"/>
    <ds:schemaRef ds:uri="ee5ad45f-5c26-4269-94b9-a38f6ca33220"/>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91</TotalTime>
  <Words>1090</Words>
  <Application>Microsoft Office PowerPoint</Application>
  <PresentationFormat>Breedbeeld</PresentationFormat>
  <Paragraphs>119</Paragraphs>
  <Slides>28</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Calibri</vt:lpstr>
      <vt:lpstr>Courier New</vt:lpstr>
      <vt:lpstr>Roboto-Bold</vt:lpstr>
      <vt:lpstr>Roboto-Light</vt:lpstr>
      <vt:lpstr>Tw Cen MT</vt:lpstr>
      <vt:lpstr>Tw Cen MT Condensed</vt:lpstr>
      <vt:lpstr>Wingdings 3</vt:lpstr>
      <vt:lpstr>Integraal</vt:lpstr>
      <vt:lpstr>Het belang van activiteiten</vt:lpstr>
      <vt:lpstr>WAT GAAN WE DOEN VANDAAG?:   - welkom / opstart vd les   - terugblik naar vorige week  - theorie thema 12  het belang van activiteiten    - huiswerkopdracht </vt:lpstr>
      <vt:lpstr>Het belang van activiteiten </vt:lpstr>
      <vt:lpstr>Lesdoelen:  - je hebt kennis gemaakt met het de theorie over het belang van  activiteiten   - je kent meerdere activiteiten categorieën  -je kent verschillende activiteiten  je weet hoe je een activiteit afstemt op de doelgroep</vt:lpstr>
      <vt:lpstr>Terugbllik naar een paar weken geleden:  welke 4 basistechnieken hebben we besproken?   </vt:lpstr>
      <vt:lpstr>Welke creatieve technieken zijn er? </vt:lpstr>
      <vt:lpstr>Vraag aan de groep:   ‘waarom zijn activiteiten belangrijk voor mensen?’</vt:lpstr>
      <vt:lpstr>Vraag aan de groep:   ‘wat zal er gebeuren als er geen activiteiten meer zijn’? </vt:lpstr>
      <vt:lpstr>Het belang van activiteiten</vt:lpstr>
      <vt:lpstr>De betekenis van activiteiten voor cliënten</vt:lpstr>
      <vt:lpstr>Activiteiten categorieën</vt:lpstr>
      <vt:lpstr>Activiteiten  categorieën</vt:lpstr>
      <vt:lpstr>Onder welke   categorieën valt wandelen  met een client?</vt:lpstr>
      <vt:lpstr>Onder welke  categorieën valt het naspelen van een moeilijke situatie van een jongere?</vt:lpstr>
      <vt:lpstr>En een potje  koersballen?</vt:lpstr>
      <vt:lpstr>Activiteiten per situatie</vt:lpstr>
      <vt:lpstr>Dagelijkse activiteiten</vt:lpstr>
      <vt:lpstr>ontwikkelingsActiviteiten</vt:lpstr>
      <vt:lpstr>Thema-Activiteiten </vt:lpstr>
      <vt:lpstr>vakantieActiviteiten </vt:lpstr>
      <vt:lpstr>vrijetijdsActiviteiten</vt:lpstr>
      <vt:lpstr>Arbeidsmatige Activiteiten</vt:lpstr>
      <vt:lpstr>Afstemmen op de doelgroep</vt:lpstr>
      <vt:lpstr>Afstemmen op de doelgroep</vt:lpstr>
      <vt:lpstr>Methodisch handelen bij activiteiten 3-fasen model:</vt:lpstr>
      <vt:lpstr>Fase 1: de voorbereiding</vt:lpstr>
      <vt:lpstr>de huiswerkopdracht van deze is:   lees de theorie uit thema 12 nogmaals door  (BOEK methodieken en begeleiden voor mz)  ga aan de slag met fase 1:    -Beschrijf de instelling en doelgroep waar je stage loopt (=stap 1)   -Beschrijf de mogelijkheden en beperkingen op t.a.v. activiteiten.   -welke activiteiten zijn allemaal mogelijk en schrijf deze              op(minimaal 8 activiteiten).     </vt:lpstr>
      <vt:lpstr>  Tot volgende week!  Dan gaan we aan de slag met examen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belang van activiteiten</dc:title>
  <dc:creator>Mariëlle  Huisman</dc:creator>
  <cp:lastModifiedBy>Noortje Dam</cp:lastModifiedBy>
  <cp:revision>3</cp:revision>
  <dcterms:created xsi:type="dcterms:W3CDTF">2020-10-20T12:09:44Z</dcterms:created>
  <dcterms:modified xsi:type="dcterms:W3CDTF">2021-02-05T12:56:31Z</dcterms:modified>
</cp:coreProperties>
</file>